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567af93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567af93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567af9378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567af9378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567af9378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0567af9378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567af9378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567af9378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567af9378_2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567af9378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567af9378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567af9378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567af9378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567af9378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567af9378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567af9378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567af9378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567af9378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567af9378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567af9378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ropicalpacific.org/wp-content/uploads/2021/02/TPOS-2020-First-Report-2018-02-14_w_errata.pdf" TargetMode="External"/><Relationship Id="rId4" Type="http://schemas.openxmlformats.org/officeDocument/2006/relationships/hyperlink" Target="https://tropicalpacific.org/wp-content/uploads/2021/02/TPOS-2020-Second-Report_2019May30.pdf" TargetMode="External"/><Relationship Id="rId5" Type="http://schemas.openxmlformats.org/officeDocument/2006/relationships/hyperlink" Target="https://tropicalpacific.org/wp-content/uploads/2021/08/TPOS2020-Final-Report-2021.08.23.pdf" TargetMode="External"/><Relationship Id="rId6" Type="http://schemas.openxmlformats.org/officeDocument/2006/relationships/hyperlink" Target="https://tropicalpacific.org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tropicalpacific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po.noaa.gov/Funding-Opportunities/FY2022-Recipients/CVP-Observation-and-Modeling-Studies-in-Support-of-Tropical-Pacific-Process-Studies" TargetMode="External"/><Relationship Id="rId4" Type="http://schemas.openxmlformats.org/officeDocument/2006/relationships/hyperlink" Target="https://cpo.noaa.gov/Funding-Opportunities/FY2022-Recipients/CVP-Observation-and-Modeling-Studies-in-Support-of-Tropical-Pacific-Process-Studies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i.org/10.1038/s41612-022-00301-2" TargetMode="External"/><Relationship Id="rId4" Type="http://schemas.openxmlformats.org/officeDocument/2006/relationships/hyperlink" Target="https://www.climate.gov/news-features/blogs/how-pattern-trends-across-tropical-pacific-ocean-critical-understanding-future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mec.llnl.gov/results/enso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1175/2007JPO3779.1" TargetMode="External"/><Relationship Id="rId4" Type="http://schemas.openxmlformats.org/officeDocument/2006/relationships/hyperlink" Target="https://doi.org/10.1175/JPO-D-18-0258.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11" Type="http://schemas.openxmlformats.org/officeDocument/2006/relationships/image" Target="../media/image21.png"/><Relationship Id="rId10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s://doi.org/10.1175/JPO-D-21-0153.1" TargetMode="External"/><Relationship Id="rId8" Type="http://schemas.openxmlformats.org/officeDocument/2006/relationships/hyperlink" Target="https://doi.org/10.1175/JPO-D-21-0153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87689" y="1187725"/>
            <a:ext cx="621300" cy="13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87900" y="151225"/>
            <a:ext cx="8368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Understanding Equatorial Pacific Climate Processes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via Hierarchical Coupled Modeling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Andrew Wittenberg</a:t>
            </a:r>
            <a:r>
              <a:rPr lang="en" sz="1800"/>
              <a:t>, Brandon Reichl, Fanrong Zeng (NOAA/GFDL)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6000"/>
                </a:solidFill>
              </a:rPr>
              <a:t>Xian Wu</a:t>
            </a:r>
            <a:r>
              <a:rPr lang="en" sz="1800"/>
              <a:t>, Feiyu Lu, Alistair Adcroft (Princeton/AOS/CIMES)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Thanks to: NOAA/CPO Climate Variability &amp; Predictability Program</a:t>
            </a:r>
            <a:endParaRPr i="1" sz="180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255247" y="3218380"/>
            <a:ext cx="1402500" cy="1787570"/>
            <a:chOff x="245594" y="3446980"/>
            <a:chExt cx="1402500" cy="1787570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5616" y="3446980"/>
              <a:ext cx="1402455" cy="1402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3"/>
            <p:cNvSpPr txBox="1"/>
            <p:nvPr/>
          </p:nvSpPr>
          <p:spPr>
            <a:xfrm>
              <a:off x="245594" y="4895850"/>
              <a:ext cx="1402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Andrew Wittenberg</a:t>
              </a:r>
              <a:endParaRPr b="1"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NOAA GFDL</a:t>
              </a:r>
              <a:endParaRPr sz="1100"/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2036373" y="3218375"/>
            <a:ext cx="1096575" cy="1787575"/>
            <a:chOff x="1971500" y="3218375"/>
            <a:chExt cx="1096575" cy="1787575"/>
          </a:xfrm>
        </p:grpSpPr>
        <p:pic>
          <p:nvPicPr>
            <p:cNvPr id="60" name="Google Shape;60;p13"/>
            <p:cNvPicPr preferRelativeResize="0"/>
            <p:nvPr/>
          </p:nvPicPr>
          <p:blipFill rotWithShape="1">
            <a:blip r:embed="rId4">
              <a:alphaModFix/>
            </a:blip>
            <a:srcRect b="30249" l="22459" r="22193" t="9480"/>
            <a:stretch/>
          </p:blipFill>
          <p:spPr>
            <a:xfrm>
              <a:off x="1971603" y="3218375"/>
              <a:ext cx="1096472" cy="1402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1971500" y="4667250"/>
              <a:ext cx="1096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Xian Wu</a:t>
              </a:r>
              <a:endParaRPr b="1"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Princeton Univ.</a:t>
              </a:r>
              <a:endParaRPr sz="1100"/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3511574" y="3216722"/>
            <a:ext cx="1056650" cy="1789228"/>
            <a:chOff x="3380525" y="3216722"/>
            <a:chExt cx="1056650" cy="1789228"/>
          </a:xfrm>
        </p:grpSpPr>
        <p:pic>
          <p:nvPicPr>
            <p:cNvPr id="63" name="Google Shape;63;p13"/>
            <p:cNvPicPr preferRelativeResize="0"/>
            <p:nvPr/>
          </p:nvPicPr>
          <p:blipFill rotWithShape="1">
            <a:blip r:embed="rId5">
              <a:alphaModFix/>
            </a:blip>
            <a:srcRect b="17879" l="18602" r="25584" t="19207"/>
            <a:stretch/>
          </p:blipFill>
          <p:spPr>
            <a:xfrm>
              <a:off x="3380900" y="3216722"/>
              <a:ext cx="1056275" cy="1404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3"/>
            <p:cNvSpPr txBox="1"/>
            <p:nvPr/>
          </p:nvSpPr>
          <p:spPr>
            <a:xfrm>
              <a:off x="3380525" y="4667250"/>
              <a:ext cx="1056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Brandon Reichl</a:t>
              </a:r>
              <a:endParaRPr b="1"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NOAA GFDL</a:t>
              </a:r>
              <a:endParaRPr sz="1100"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4946850" y="3216725"/>
            <a:ext cx="1037471" cy="1789225"/>
            <a:chOff x="5026829" y="3216725"/>
            <a:chExt cx="1037471" cy="1789225"/>
          </a:xfrm>
        </p:grpSpPr>
        <p:pic>
          <p:nvPicPr>
            <p:cNvPr id="66" name="Google Shape;6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26829" y="3216725"/>
              <a:ext cx="1037271" cy="140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3"/>
            <p:cNvSpPr txBox="1"/>
            <p:nvPr/>
          </p:nvSpPr>
          <p:spPr>
            <a:xfrm>
              <a:off x="5026900" y="4667250"/>
              <a:ext cx="1037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Fanrong Zeng</a:t>
              </a:r>
              <a:endParaRPr b="1"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NOAA GFDL</a:t>
              </a:r>
              <a:endParaRPr sz="1100"/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6362947" y="3216725"/>
            <a:ext cx="1133707" cy="1789225"/>
            <a:chOff x="6353293" y="3216725"/>
            <a:chExt cx="1133707" cy="1789225"/>
          </a:xfrm>
        </p:grpSpPr>
        <p:pic>
          <p:nvPicPr>
            <p:cNvPr id="69" name="Google Shape;69;p13"/>
            <p:cNvPicPr preferRelativeResize="0"/>
            <p:nvPr/>
          </p:nvPicPr>
          <p:blipFill rotWithShape="1">
            <a:blip r:embed="rId7">
              <a:alphaModFix/>
            </a:blip>
            <a:srcRect b="31992" l="26442" r="28044" t="10805"/>
            <a:stretch/>
          </p:blipFill>
          <p:spPr>
            <a:xfrm>
              <a:off x="6353293" y="3216725"/>
              <a:ext cx="1133582" cy="140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3"/>
            <p:cNvSpPr txBox="1"/>
            <p:nvPr/>
          </p:nvSpPr>
          <p:spPr>
            <a:xfrm>
              <a:off x="6353300" y="4667250"/>
              <a:ext cx="1133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Feiyu Lu</a:t>
              </a:r>
              <a:endParaRPr b="1"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Princeton Univ.</a:t>
              </a:r>
              <a:endParaRPr sz="1100"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7851329" y="3202763"/>
            <a:ext cx="1037425" cy="1803187"/>
            <a:chOff x="7841675" y="3202763"/>
            <a:chExt cx="1037425" cy="1803187"/>
          </a:xfrm>
        </p:grpSpPr>
        <p:pic>
          <p:nvPicPr>
            <p:cNvPr id="72" name="Google Shape;72;p13"/>
            <p:cNvPicPr preferRelativeResize="0"/>
            <p:nvPr/>
          </p:nvPicPr>
          <p:blipFill rotWithShape="1">
            <a:blip r:embed="rId8">
              <a:alphaModFix/>
            </a:blip>
            <a:srcRect b="16426" l="13857" r="14856" t="10404"/>
            <a:stretch/>
          </p:blipFill>
          <p:spPr>
            <a:xfrm>
              <a:off x="7841675" y="3202763"/>
              <a:ext cx="1037275" cy="14180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3"/>
            <p:cNvSpPr txBox="1"/>
            <p:nvPr/>
          </p:nvSpPr>
          <p:spPr>
            <a:xfrm>
              <a:off x="7841700" y="4667250"/>
              <a:ext cx="1037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Alistair Adcroft</a:t>
              </a:r>
              <a:endParaRPr b="1"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Princeton Univ.</a:t>
              </a:r>
              <a:endParaRPr sz="1100"/>
            </a:p>
          </p:txBody>
        </p:sp>
      </p:grpSp>
      <p:sp>
        <p:nvSpPr>
          <p:cNvPr id="74" name="Google Shape;74;p13"/>
          <p:cNvSpPr/>
          <p:nvPr/>
        </p:nvSpPr>
        <p:spPr>
          <a:xfrm flipH="1">
            <a:off x="1967562" y="3147600"/>
            <a:ext cx="1234200" cy="1893300"/>
          </a:xfrm>
          <a:prstGeom prst="rect">
            <a:avLst/>
          </a:prstGeom>
          <a:noFill/>
          <a:ln cap="flat" cmpd="sng" w="28575">
            <a:solidFill>
              <a:srgbClr val="00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779912" y="2531850"/>
            <a:ext cx="160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000"/>
                </a:solidFill>
              </a:rPr>
              <a:t>New postdoc</a:t>
            </a:r>
            <a:endParaRPr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000"/>
                </a:solidFill>
              </a:rPr>
              <a:t>arriving</a:t>
            </a:r>
            <a:r>
              <a:rPr lang="en" sz="1200">
                <a:solidFill>
                  <a:srgbClr val="006000"/>
                </a:solidFill>
              </a:rPr>
              <a:t> March 2023!</a:t>
            </a:r>
            <a:endParaRPr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6000"/>
                </a:solidFill>
              </a:rPr>
              <a:t>(</a:t>
            </a:r>
            <a:r>
              <a:rPr lang="en" sz="1200">
                <a:solidFill>
                  <a:srgbClr val="006000"/>
                </a:solidFill>
              </a:rPr>
              <a:t>NCAR → Princeton)</a:t>
            </a:r>
            <a:endParaRPr sz="1200">
              <a:solidFill>
                <a:srgbClr val="006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 rotWithShape="1">
          <a:blip r:embed="rId3">
            <a:alphaModFix/>
          </a:blip>
          <a:srcRect b="0" l="0" r="0" t="11418"/>
          <a:stretch/>
        </p:blipFill>
        <p:spPr>
          <a:xfrm>
            <a:off x="1874636" y="1883554"/>
            <a:ext cx="2488199" cy="91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 b="0" l="0" r="0" t="11418"/>
          <a:stretch/>
        </p:blipFill>
        <p:spPr>
          <a:xfrm>
            <a:off x="1874636" y="2967784"/>
            <a:ext cx="2488199" cy="9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5">
            <a:alphaModFix/>
          </a:blip>
          <a:srcRect b="0" l="0" r="0" t="11418"/>
          <a:stretch/>
        </p:blipFill>
        <p:spPr>
          <a:xfrm>
            <a:off x="1874636" y="4037355"/>
            <a:ext cx="2488219" cy="91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4052689" y="1837750"/>
            <a:ext cx="2922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6">
            <a:alphaModFix/>
          </a:blip>
          <a:srcRect b="0" l="0" r="0" t="6542"/>
          <a:stretch/>
        </p:blipFill>
        <p:spPr>
          <a:xfrm>
            <a:off x="4911833" y="775750"/>
            <a:ext cx="2502704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7">
            <a:alphaModFix/>
          </a:blip>
          <a:srcRect b="0" l="0" r="0" t="6288"/>
          <a:stretch/>
        </p:blipFill>
        <p:spPr>
          <a:xfrm>
            <a:off x="4911833" y="1837750"/>
            <a:ext cx="2502704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8">
            <a:alphaModFix/>
          </a:blip>
          <a:srcRect b="0" l="0" r="0" t="6559"/>
          <a:stretch/>
        </p:blipFill>
        <p:spPr>
          <a:xfrm>
            <a:off x="4911833" y="2899751"/>
            <a:ext cx="2502704" cy="99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 rotWithShape="1">
          <a:blip r:embed="rId9">
            <a:alphaModFix/>
          </a:blip>
          <a:srcRect b="0" l="0" r="0" t="5882"/>
          <a:stretch/>
        </p:blipFill>
        <p:spPr>
          <a:xfrm>
            <a:off x="4911833" y="3961751"/>
            <a:ext cx="2502691" cy="9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7582950" y="1011350"/>
            <a:ext cx="116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Original</a:t>
            </a:r>
            <a:endParaRPr b="1"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OM4</a:t>
            </a:r>
            <a:endParaRPr b="1" sz="1200">
              <a:solidFill>
                <a:srgbClr val="006000"/>
              </a:solidFill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4859750" y="238950"/>
            <a:ext cx="239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Simulated </a:t>
            </a:r>
            <a:r>
              <a:rPr b="1" lang="en" sz="1200"/>
              <a:t>dT/dz bias</a:t>
            </a:r>
            <a:r>
              <a:rPr lang="en" sz="1200"/>
              <a:t> </a:t>
            </a:r>
            <a:r>
              <a:rPr lang="en" sz="1200">
                <a:solidFill>
                  <a:schemeClr val="dk1"/>
                </a:solidFill>
              </a:rPr>
              <a:t>[°C/m]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relative to Argo (1999-2008)</a:t>
            </a:r>
            <a:endParaRPr sz="1200"/>
          </a:p>
        </p:txBody>
      </p:sp>
      <p:sp>
        <p:nvSpPr>
          <p:cNvPr id="210" name="Google Shape;210;p22"/>
          <p:cNvSpPr txBox="1"/>
          <p:nvPr/>
        </p:nvSpPr>
        <p:spPr>
          <a:xfrm>
            <a:off x="149400" y="2014875"/>
            <a:ext cx="176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Better ePBL mixing (better diurnal cycle)</a:t>
            </a:r>
            <a:endParaRPr b="1" sz="1200"/>
          </a:p>
        </p:txBody>
      </p:sp>
      <p:sp>
        <p:nvSpPr>
          <p:cNvPr id="211" name="Google Shape;211;p22"/>
          <p:cNvSpPr txBox="1"/>
          <p:nvPr/>
        </p:nvSpPr>
        <p:spPr>
          <a:xfrm>
            <a:off x="149400" y="3042700"/>
            <a:ext cx="176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10x l</a:t>
            </a:r>
            <a:r>
              <a:rPr b="1" lang="en" sz="1200"/>
              <a:t>ess background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vertical viscosity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(stronger shears)</a:t>
            </a:r>
            <a:endParaRPr b="1" sz="1200"/>
          </a:p>
        </p:txBody>
      </p:sp>
      <p:sp>
        <p:nvSpPr>
          <p:cNvPr id="212" name="Google Shape;212;p22"/>
          <p:cNvSpPr txBox="1"/>
          <p:nvPr/>
        </p:nvSpPr>
        <p:spPr>
          <a:xfrm>
            <a:off x="149400" y="4167300"/>
            <a:ext cx="176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2x m</a:t>
            </a:r>
            <a:r>
              <a:rPr b="1" lang="en" sz="1200"/>
              <a:t>ore background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vertical diffusivity</a:t>
            </a:r>
            <a:endParaRPr b="1" sz="1200"/>
          </a:p>
        </p:txBody>
      </p:sp>
      <p:sp>
        <p:nvSpPr>
          <p:cNvPr id="213" name="Google Shape;213;p22"/>
          <p:cNvSpPr txBox="1"/>
          <p:nvPr/>
        </p:nvSpPr>
        <p:spPr>
          <a:xfrm>
            <a:off x="1914600" y="1303000"/>
            <a:ext cx="209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Impact of parameterization change</a:t>
            </a:r>
            <a:endParaRPr b="1" sz="1200"/>
          </a:p>
        </p:txBody>
      </p:sp>
      <p:cxnSp>
        <p:nvCxnSpPr>
          <p:cNvPr id="214" name="Google Shape;214;p22"/>
          <p:cNvCxnSpPr/>
          <p:nvPr/>
        </p:nvCxnSpPr>
        <p:spPr>
          <a:xfrm>
            <a:off x="8167500" y="1757325"/>
            <a:ext cx="0" cy="2142600"/>
          </a:xfrm>
          <a:prstGeom prst="straightConnector1">
            <a:avLst/>
          </a:prstGeom>
          <a:noFill/>
          <a:ln cap="flat" cmpd="sng" w="38100">
            <a:solidFill>
              <a:srgbClr val="006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2"/>
          <p:cNvCxnSpPr/>
          <p:nvPr/>
        </p:nvCxnSpPr>
        <p:spPr>
          <a:xfrm>
            <a:off x="4198950" y="3444344"/>
            <a:ext cx="5604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2"/>
          <p:cNvCxnSpPr/>
          <p:nvPr/>
        </p:nvCxnSpPr>
        <p:spPr>
          <a:xfrm>
            <a:off x="4198950" y="4520550"/>
            <a:ext cx="5604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22"/>
          <p:cNvSpPr txBox="1"/>
          <p:nvPr/>
        </p:nvSpPr>
        <p:spPr>
          <a:xfrm>
            <a:off x="92750" y="156550"/>
            <a:ext cx="4767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Mixing changes → Better eqPac dT/dz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66666"/>
                </a:solidFill>
              </a:rPr>
              <a:t>from Brandon Reichl (AMS, Jan 2023)</a:t>
            </a:r>
            <a:endParaRPr i="1"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0.25° MOM6 global OGCM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(</a:t>
            </a:r>
            <a:r>
              <a:rPr lang="en" sz="1200">
                <a:solidFill>
                  <a:srgbClr val="666666"/>
                </a:solidFill>
              </a:rPr>
              <a:t>forced by 8xdaily JRA55-do, 1999-2008)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000"/>
                </a:solidFill>
              </a:rPr>
              <a:t>Equatorial slice for upper 300m of ocean</a:t>
            </a:r>
            <a:endParaRPr sz="1200">
              <a:solidFill>
                <a:srgbClr val="006000"/>
              </a:solidFill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7582950" y="4091100"/>
            <a:ext cx="116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Reduced</a:t>
            </a:r>
            <a:endParaRPr b="1"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equatorial</a:t>
            </a:r>
            <a:endParaRPr b="1"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biases</a:t>
            </a:r>
            <a:endParaRPr b="1" sz="1200">
              <a:solidFill>
                <a:srgbClr val="006000"/>
              </a:solidFill>
            </a:endParaRPr>
          </a:p>
        </p:txBody>
      </p:sp>
      <p:cxnSp>
        <p:nvCxnSpPr>
          <p:cNvPr id="219" name="Google Shape;219;p22"/>
          <p:cNvCxnSpPr/>
          <p:nvPr/>
        </p:nvCxnSpPr>
        <p:spPr>
          <a:xfrm>
            <a:off x="4198950" y="2368138"/>
            <a:ext cx="5604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2"/>
          <p:cNvSpPr txBox="1"/>
          <p:nvPr/>
        </p:nvSpPr>
        <p:spPr>
          <a:xfrm>
            <a:off x="7126525" y="113575"/>
            <a:ext cx="124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Shallow &amp;</a:t>
            </a:r>
            <a:endParaRPr b="1"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“steppy”</a:t>
            </a:r>
            <a:endParaRPr b="1" sz="12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000"/>
                </a:solidFill>
              </a:rPr>
              <a:t>thermocline</a:t>
            </a:r>
            <a:endParaRPr b="1" sz="1200">
              <a:solidFill>
                <a:srgbClr val="006000"/>
              </a:solidFill>
            </a:endParaRPr>
          </a:p>
        </p:txBody>
      </p:sp>
      <p:cxnSp>
        <p:nvCxnSpPr>
          <p:cNvPr id="221" name="Google Shape;221;p22"/>
          <p:cNvCxnSpPr>
            <a:endCxn id="222" idx="6"/>
          </p:cNvCxnSpPr>
          <p:nvPr/>
        </p:nvCxnSpPr>
        <p:spPr>
          <a:xfrm flipH="1">
            <a:off x="6586324" y="715472"/>
            <a:ext cx="706800" cy="162300"/>
          </a:xfrm>
          <a:prstGeom prst="straightConnector1">
            <a:avLst/>
          </a:prstGeom>
          <a:noFill/>
          <a:ln cap="flat" cmpd="sng" w="38100">
            <a:solidFill>
              <a:srgbClr val="006000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223" name="Google Shape;223;p22"/>
          <p:cNvSpPr/>
          <p:nvPr/>
        </p:nvSpPr>
        <p:spPr>
          <a:xfrm rot="-1386749">
            <a:off x="3099894" y="1830608"/>
            <a:ext cx="445563" cy="353228"/>
          </a:xfrm>
          <a:prstGeom prst="ellipse">
            <a:avLst/>
          </a:prstGeom>
          <a:noFill/>
          <a:ln cap="flat" cmpd="sng" w="38100">
            <a:solidFill>
              <a:srgbClr val="00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 rot="-1386749">
            <a:off x="3095844" y="2903984"/>
            <a:ext cx="445563" cy="332389"/>
          </a:xfrm>
          <a:prstGeom prst="ellipse">
            <a:avLst/>
          </a:prstGeom>
          <a:noFill/>
          <a:ln cap="flat" cmpd="sng" w="38100">
            <a:solidFill>
              <a:srgbClr val="00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 rot="-1385691">
            <a:off x="2455401" y="4137404"/>
            <a:ext cx="1174748" cy="581859"/>
          </a:xfrm>
          <a:prstGeom prst="ellipse">
            <a:avLst/>
          </a:prstGeom>
          <a:noFill/>
          <a:ln cap="flat" cmpd="sng" w="38100">
            <a:solidFill>
              <a:srgbClr val="00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5765925" y="3930325"/>
            <a:ext cx="790500" cy="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5765925" y="2862625"/>
            <a:ext cx="790500" cy="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5765925" y="1801700"/>
            <a:ext cx="790500" cy="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5765925" y="740775"/>
            <a:ext cx="790500" cy="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 rot="-1386253">
            <a:off x="5530304" y="865798"/>
            <a:ext cx="1100139" cy="455647"/>
          </a:xfrm>
          <a:prstGeom prst="ellipse">
            <a:avLst/>
          </a:prstGeom>
          <a:noFill/>
          <a:ln cap="flat" cmpd="sng" w="38100">
            <a:solidFill>
              <a:srgbClr val="00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/>
        </p:nvSpPr>
        <p:spPr>
          <a:xfrm>
            <a:off x="387900" y="837025"/>
            <a:ext cx="8368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Next Steps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Test/tune </a:t>
            </a:r>
            <a:r>
              <a:rPr b="1" lang="en" sz="1600"/>
              <a:t>ocean mixing improvement</a:t>
            </a:r>
            <a:r>
              <a:rPr b="1" lang="en" sz="1600"/>
              <a:t>s</a:t>
            </a:r>
            <a:r>
              <a:rPr lang="en" sz="1600"/>
              <a:t> in global coupled SPEAR</a:t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Finalize </a:t>
            </a:r>
            <a:r>
              <a:rPr b="1" lang="en" sz="1600"/>
              <a:t>SPEAR_HI_25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Monthly CVP/TPOS PI meetings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Also meet with NCAR team (Deppenmeier, Cherian, Bryan) on 21 Feb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Postdoc </a:t>
            </a:r>
            <a:r>
              <a:rPr b="1" lang="en" sz="1600">
                <a:solidFill>
                  <a:schemeClr val="dk1"/>
                </a:solidFill>
              </a:rPr>
              <a:t>Xian Wu</a:t>
            </a:r>
            <a:r>
              <a:rPr lang="en" sz="1600">
                <a:solidFill>
                  <a:schemeClr val="dk1"/>
                </a:solidFill>
              </a:rPr>
              <a:t> starts at GFDL on 13 March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→ Gather/process reference &amp; simulation datasets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→ Spin up on literature, theory, models, diagnostics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→ Start analyzing eqPac heat budgets (mean, diurnal, TIW, ENSO)</a:t>
            </a:r>
            <a:endParaRPr sz="1600"/>
          </a:p>
        </p:txBody>
      </p:sp>
      <p:sp>
        <p:nvSpPr>
          <p:cNvPr id="235" name="Google Shape;235;p23"/>
          <p:cNvSpPr txBox="1"/>
          <p:nvPr/>
        </p:nvSpPr>
        <p:spPr>
          <a:xfrm>
            <a:off x="387900" y="170425"/>
            <a:ext cx="83682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73763"/>
                </a:solidFill>
              </a:rPr>
              <a:t>GFDL project: Understanding eqPac climate processes via hierarchical coupled modeling</a:t>
            </a:r>
            <a:endParaRPr i="1" sz="15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/>
        </p:nvSpPr>
        <p:spPr>
          <a:xfrm>
            <a:off x="387900" y="1311325"/>
            <a:ext cx="8368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Project reports:</a:t>
            </a:r>
            <a:br>
              <a:rPr b="1" lang="en" sz="1500"/>
            </a:b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Rep 1</a:t>
            </a:r>
            <a:r>
              <a:rPr b="1" lang="en" sz="1200"/>
              <a:t> </a:t>
            </a:r>
            <a:r>
              <a:rPr lang="en" sz="1200"/>
              <a:t>(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Cravatte et al. 2016</a:t>
            </a:r>
            <a:r>
              <a:rPr lang="en" sz="1200"/>
              <a:t>): </a:t>
            </a:r>
            <a:r>
              <a:rPr i="1" lang="en" sz="1200"/>
              <a:t>“An urgent need to i</a:t>
            </a:r>
            <a:r>
              <a:rPr i="1" lang="en" sz="1200"/>
              <a:t>mprove the skill, effectiveness &amp; efficacy of </a:t>
            </a:r>
            <a:r>
              <a:rPr b="1" i="1" lang="en" sz="1200"/>
              <a:t>modeling</a:t>
            </a:r>
            <a:r>
              <a:rPr i="1" lang="en" sz="1200"/>
              <a:t> systems that are </a:t>
            </a:r>
            <a:r>
              <a:rPr b="1" i="1" lang="en" sz="1200"/>
              <a:t>critical to realizing the impact of an improved TPOS</a:t>
            </a:r>
            <a:r>
              <a:rPr i="1" lang="en" sz="1200"/>
              <a:t>… and to </a:t>
            </a:r>
            <a:r>
              <a:rPr b="1" i="1" lang="en" sz="1200"/>
              <a:t>advance understanding &amp; modeling</a:t>
            </a:r>
            <a:r>
              <a:rPr i="1" lang="en" sz="1200"/>
              <a:t> through observing system infrastructure for </a:t>
            </a:r>
            <a:r>
              <a:rPr b="1" i="1" lang="en" sz="1200"/>
              <a:t>process studies</a:t>
            </a:r>
            <a:r>
              <a:rPr i="1" lang="en" sz="1200"/>
              <a:t>.”</a:t>
            </a:r>
            <a:br>
              <a:rPr i="1" lang="en" sz="1200"/>
            </a:br>
            <a:endParaRPr i="1"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Rep 2 </a:t>
            </a:r>
            <a:r>
              <a:rPr lang="en" sz="1200"/>
              <a:t>(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Kessler et al. 2019</a:t>
            </a:r>
            <a:r>
              <a:rPr lang="en" sz="1200"/>
              <a:t>): </a:t>
            </a:r>
            <a:r>
              <a:rPr i="1" lang="en" sz="1200"/>
              <a:t>“Promote observing approaches that jointly measure the ocean &amp; marine boundary layers and air-sea fluxes, principally to </a:t>
            </a:r>
            <a:r>
              <a:rPr b="1" i="1" lang="en" sz="1200"/>
              <a:t>support model development</a:t>
            </a:r>
            <a:r>
              <a:rPr i="1" lang="en" sz="1200"/>
              <a:t>…, </a:t>
            </a:r>
            <a:r>
              <a:rPr b="1" i="1" lang="en" sz="1200"/>
              <a:t>improve representation of key processes, constrain the coupled system, address biases in observations &amp; models, and improve coupled data assimilation.</a:t>
            </a:r>
            <a:r>
              <a:rPr i="1" lang="en" sz="1200"/>
              <a:t>”</a:t>
            </a:r>
            <a:br>
              <a:rPr lang="en" sz="1200"/>
            </a:b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Rep 3 </a:t>
            </a:r>
            <a:r>
              <a:rPr lang="en" sz="1200"/>
              <a:t>(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Kessler et al. 2021</a:t>
            </a:r>
            <a:r>
              <a:rPr lang="en" sz="1200"/>
              <a:t>): </a:t>
            </a:r>
            <a:r>
              <a:rPr i="1" lang="en" sz="1200"/>
              <a:t>“</a:t>
            </a:r>
            <a:r>
              <a:rPr i="1" lang="en" sz="1200"/>
              <a:t>Encourage process studies leading to </a:t>
            </a:r>
            <a:r>
              <a:rPr b="1" i="1" lang="en" sz="1200"/>
              <a:t>improved process parameterizations</a:t>
            </a:r>
            <a:r>
              <a:rPr i="1" lang="en" sz="1200"/>
              <a:t>, towards </a:t>
            </a:r>
            <a:r>
              <a:rPr b="1" i="1" lang="en" sz="1200"/>
              <a:t>reducing model biases</a:t>
            </a:r>
            <a:r>
              <a:rPr i="1" lang="en" sz="1200"/>
              <a:t> that degrade the efficacy of observational initializations… Accelerate advances in </a:t>
            </a:r>
            <a:r>
              <a:rPr b="1" i="1" lang="en" sz="1200"/>
              <a:t>understanding &amp; predicting</a:t>
            </a:r>
            <a:r>
              <a:rPr i="1" lang="en" sz="1200"/>
              <a:t> tropical Pacific variability… </a:t>
            </a:r>
            <a:r>
              <a:rPr b="1" i="1" lang="en" sz="1200"/>
              <a:t>models and their assimilation products are an essential element.</a:t>
            </a:r>
            <a:r>
              <a:rPr i="1" lang="en" sz="1200"/>
              <a:t>”</a:t>
            </a:r>
            <a:br>
              <a:rPr lang="en" sz="1200"/>
            </a:br>
            <a:br>
              <a:rPr lang="en" sz="1200"/>
            </a:br>
            <a:endParaRPr sz="1200"/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⇒  Called for denser obs (y &amp; z) in cold tongue; more currents &amp; surface fluxes</a:t>
            </a:r>
            <a:endParaRPr sz="1700"/>
          </a:p>
        </p:txBody>
      </p:sp>
      <p:pic>
        <p:nvPicPr>
          <p:cNvPr id="81" name="Google Shape;81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726" y="201850"/>
            <a:ext cx="4150502" cy="9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300050" y="319050"/>
            <a:ext cx="3333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Improving modeling</a:t>
            </a:r>
            <a:r>
              <a:rPr lang="en" sz="1800"/>
              <a:t> is a key motivation for the new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TPOS</a:t>
            </a:r>
            <a:r>
              <a:rPr lang="en" sz="1800"/>
              <a:t> backbone &amp; process studies.</a:t>
            </a:r>
            <a:endParaRPr sz="1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387900" y="227425"/>
            <a:ext cx="83682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666666"/>
                </a:solidFill>
              </a:rPr>
              <a:t>NOAA Climate Program Office (CPO) Climate Variability &amp; Predictability (CVP) Program</a:t>
            </a:r>
            <a:endParaRPr i="1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82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hlinkClick r:id="rId3"/>
              </a:rPr>
              <a:t>Observation &amp; Modeling in support of</a:t>
            </a:r>
            <a:endParaRPr b="1" sz="1700">
              <a:solidFill>
                <a:srgbClr val="25282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hlinkClick r:id="rId4"/>
              </a:rPr>
              <a:t>Tropical Pacific Process Studies, Pre-Field-II</a:t>
            </a:r>
            <a:endParaRPr b="1" sz="1700">
              <a:solidFill>
                <a:srgbClr val="25282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Pacific Upwelling &amp; Mixing Physics (PUMP),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Air-sea Interaction at the Eastern Edge of the Warm Pool (EEWP)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006000"/>
                </a:solidFill>
              </a:rPr>
              <a:t>Key focus: What should TPOS measure to improve</a:t>
            </a:r>
            <a:endParaRPr b="1" i="1" sz="16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rgbClr val="006000"/>
                </a:solidFill>
              </a:rPr>
              <a:t>understanding, modeling, and predictions?</a:t>
            </a:r>
            <a:endParaRPr b="1" i="1" sz="1600">
              <a:solidFill>
                <a:srgbClr val="006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8 new projects</a:t>
            </a:r>
            <a:r>
              <a:rPr lang="en"/>
              <a:t> funded for 2023-2025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rgbClr val="666666"/>
                </a:solidFill>
              </a:rPr>
              <a:t>(building on 8 prior projects funded by Pre-Field-I, 2019-2021)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 data assimilation &amp; USV/UAV OSSEs (Mazloff et al.; Serra et al.; Zhang et al.)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Coupled boundary layers, fluxes, waves (Seo et al.; Subramanian et al.; Clayson et al.)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Improving mixing in OGCMs (Deppenmeier et al.)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Improving CGCMs for forecasts &amp; projections (Wittenberg et al., GFDL/Princeton)</a:t>
            </a:r>
            <a:endParaRPr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00" y="227425"/>
            <a:ext cx="761375" cy="7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207625" y="3616000"/>
            <a:ext cx="5659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Need a </a:t>
            </a:r>
            <a:r>
              <a:rPr b="1" lang="en" sz="1500"/>
              <a:t>hierarchy of coupled model tools</a:t>
            </a:r>
            <a:r>
              <a:rPr lang="en" sz="1500"/>
              <a:t> to:</a:t>
            </a:r>
            <a:endParaRPr sz="1500"/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 Attribute emergent coupled biases</a:t>
            </a:r>
            <a:endParaRPr sz="1500"/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 Guide TPOS sampling to actually improve CGCMs</a:t>
            </a:r>
            <a:endParaRPr sz="1500"/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 T</a:t>
            </a:r>
            <a:r>
              <a:rPr lang="en" sz="1500"/>
              <a:t>est new parameterizations</a:t>
            </a:r>
            <a:r>
              <a:rPr lang="en" sz="1500"/>
              <a:t> in coupled/global context</a:t>
            </a:r>
            <a:endParaRPr sz="1500"/>
          </a:p>
          <a:p>
            <a:pPr indent="-22860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 Identify where </a:t>
            </a:r>
            <a:r>
              <a:rPr lang="en" sz="1500"/>
              <a:t>empirical corrections</a:t>
            </a:r>
            <a:r>
              <a:rPr lang="en" sz="1500"/>
              <a:t> </a:t>
            </a:r>
            <a:r>
              <a:rPr lang="en" sz="1500"/>
              <a:t>could</a:t>
            </a:r>
            <a:r>
              <a:rPr lang="en" sz="1500"/>
              <a:t> help</a:t>
            </a:r>
            <a:endParaRPr sz="1500"/>
          </a:p>
        </p:txBody>
      </p:sp>
      <p:sp>
        <p:nvSpPr>
          <p:cNvPr id="94" name="Google Shape;94;p16"/>
          <p:cNvSpPr txBox="1"/>
          <p:nvPr/>
        </p:nvSpPr>
        <p:spPr>
          <a:xfrm>
            <a:off x="5929600" y="103375"/>
            <a:ext cx="315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5282A"/>
                </a:solidFill>
              </a:rPr>
              <a:t>Mechanisms of equatorial Pacific climate change</a:t>
            </a:r>
            <a:endParaRPr b="1" sz="1000">
              <a:solidFill>
                <a:srgbClr val="25282A"/>
              </a:solidFill>
            </a:endParaRPr>
          </a:p>
          <a:p>
            <a:pPr indent="-228600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25282A"/>
                </a:solidFill>
              </a:rPr>
              <a:t> </a:t>
            </a:r>
            <a:r>
              <a:rPr i="1"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Lee et al. (npjCAS 2022)</a:t>
            </a:r>
            <a:r>
              <a:rPr i="1" lang="en" sz="1000">
                <a:solidFill>
                  <a:srgbClr val="25282A"/>
                </a:solidFill>
              </a:rPr>
              <a:t> &amp; </a:t>
            </a:r>
            <a:r>
              <a:rPr i="1"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Climate.gov ENSO blog</a:t>
            </a:r>
            <a:endParaRPr i="1" sz="1000">
              <a:solidFill>
                <a:srgbClr val="25282A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07625" y="270450"/>
            <a:ext cx="524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Focus on eqPac biases in CGCMs</a:t>
            </a:r>
            <a:endParaRPr sz="15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7921" y="3642214"/>
            <a:ext cx="2579520" cy="135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7925" y="2302264"/>
            <a:ext cx="2579525" cy="151804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8548325" y="3733200"/>
            <a:ext cx="497100" cy="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6"/>
          <p:cNvGrpSpPr/>
          <p:nvPr/>
        </p:nvGrpSpPr>
        <p:grpSpPr>
          <a:xfrm>
            <a:off x="6337921" y="688362"/>
            <a:ext cx="2646954" cy="1426688"/>
            <a:chOff x="6337921" y="688362"/>
            <a:chExt cx="2646954" cy="1426688"/>
          </a:xfrm>
        </p:grpSpPr>
        <p:pic>
          <p:nvPicPr>
            <p:cNvPr id="100" name="Google Shape;100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37921" y="688362"/>
              <a:ext cx="2579520" cy="1410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6"/>
            <p:cNvSpPr/>
            <p:nvPr/>
          </p:nvSpPr>
          <p:spPr>
            <a:xfrm>
              <a:off x="8487775" y="2028050"/>
              <a:ext cx="497100" cy="87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6"/>
          <p:cNvSpPr/>
          <p:nvPr/>
        </p:nvSpPr>
        <p:spPr>
          <a:xfrm>
            <a:off x="6524475" y="2302275"/>
            <a:ext cx="908400" cy="1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207625" y="976950"/>
            <a:ext cx="5721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Future tropical Pacific climate, ENSO, &amp; global impacts depend on a subtle balance of </a:t>
            </a:r>
            <a:r>
              <a:rPr b="1" lang="en" sz="1500">
                <a:solidFill>
                  <a:schemeClr val="dk1"/>
                </a:solidFill>
              </a:rPr>
              <a:t>coupled, multi-scale, intermittent, often nonlocal</a:t>
            </a:r>
            <a:r>
              <a:rPr lang="en" sz="1500"/>
              <a:t> processes.</a:t>
            </a:r>
            <a:endParaRPr sz="1500"/>
          </a:p>
        </p:txBody>
      </p:sp>
      <p:sp>
        <p:nvSpPr>
          <p:cNvPr id="104" name="Google Shape;104;p16"/>
          <p:cNvSpPr txBox="1"/>
          <p:nvPr/>
        </p:nvSpPr>
        <p:spPr>
          <a:xfrm>
            <a:off x="207625" y="1950125"/>
            <a:ext cx="5721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Unresolved physics</a:t>
            </a:r>
            <a:r>
              <a:rPr lang="en" sz="1500"/>
              <a:t> in CMIP-class models:</a:t>
            </a:r>
            <a:br>
              <a:rPr lang="en" sz="1500"/>
            </a:br>
            <a:r>
              <a:rPr lang="en" sz="1500"/>
              <a:t>Clouds &amp; convection, diurnal cycle, </a:t>
            </a:r>
            <a:r>
              <a:rPr lang="en" sz="1500">
                <a:solidFill>
                  <a:schemeClr val="dk1"/>
                </a:solidFill>
              </a:rPr>
              <a:t>TIWs, </a:t>
            </a:r>
            <a:r>
              <a:rPr lang="en" sz="1500"/>
              <a:t>shears &amp; mixing, barrier layers, air-sea fluxes, …</a:t>
            </a:r>
            <a:br>
              <a:rPr lang="en" sz="1500"/>
            </a:br>
            <a:r>
              <a:rPr lang="en" sz="1500"/>
              <a:t>→ Errors + coupled feedbacks</a:t>
            </a:r>
            <a:br>
              <a:rPr lang="en" sz="1500"/>
            </a:br>
            <a:r>
              <a:rPr lang="en" sz="1500"/>
              <a:t>→ </a:t>
            </a:r>
            <a:r>
              <a:rPr b="1" lang="en" sz="1500"/>
              <a:t>M</a:t>
            </a:r>
            <a:r>
              <a:rPr b="1" lang="en" sz="1500"/>
              <a:t>odel biases</a:t>
            </a:r>
            <a:br>
              <a:rPr lang="en" sz="1500"/>
            </a:br>
            <a:r>
              <a:rPr lang="en" sz="1500"/>
              <a:t>→ Degrade initializations, forecasts, projections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387900" y="913225"/>
            <a:ext cx="8368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Objectives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1. </a:t>
            </a:r>
            <a:r>
              <a:rPr b="1" lang="en" sz="1600"/>
              <a:t>Improve the diagnostic hierarchy</a:t>
            </a:r>
            <a:r>
              <a:rPr lang="en" sz="1600"/>
              <a:t> for eqPac biases in CGCMs.</a:t>
            </a:r>
            <a:endParaRPr sz="16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2. </a:t>
            </a:r>
            <a:r>
              <a:rPr b="1" lang="en" sz="1600"/>
              <a:t>Advance understanding</a:t>
            </a:r>
            <a:r>
              <a:rPr lang="en" sz="1600"/>
              <a:t> of eqPac’s role in climate &amp; ENSO, and of coupled nonlocal feedbacks across scales (diurnal, TIW, S2S, ENSO, TPDV, mean, future change).</a:t>
            </a:r>
            <a:endParaRPr sz="16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3. </a:t>
            </a:r>
            <a:r>
              <a:rPr b="1" lang="en" sz="1600"/>
              <a:t>Attribute &amp; reduce biases</a:t>
            </a:r>
            <a:r>
              <a:rPr lang="en" sz="1600"/>
              <a:t> in NOAA/GFDL CGCMs &amp; products, via better eqPac physics (mixing, fluxes, convection, clouds), bias corrections, and emergent constraints.</a:t>
            </a:r>
            <a:endParaRPr sz="16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4. </a:t>
            </a:r>
            <a:r>
              <a:rPr b="1" lang="en" sz="1600"/>
              <a:t>Inform the TPOS strategy.</a:t>
            </a:r>
            <a:r>
              <a:rPr lang="en" sz="1600"/>
              <a:t>  </a:t>
            </a:r>
            <a:r>
              <a:rPr lang="en" sz="1600">
                <a:solidFill>
                  <a:schemeClr val="dk1"/>
                </a:solidFill>
              </a:rPr>
              <a:t>Provide broad-scale </a:t>
            </a:r>
            <a:r>
              <a:rPr i="1" lang="en" sz="1600">
                <a:solidFill>
                  <a:schemeClr val="dk1"/>
                </a:solidFill>
              </a:rPr>
              <a:t>context</a:t>
            </a:r>
            <a:r>
              <a:rPr lang="en" sz="1600">
                <a:solidFill>
                  <a:schemeClr val="dk1"/>
                </a:solidFill>
              </a:rPr>
              <a:t> for TPOS “regime-based” sampling, and </a:t>
            </a:r>
            <a:r>
              <a:rPr lang="en" sz="1600"/>
              <a:t>t</a:t>
            </a:r>
            <a:r>
              <a:rPr lang="en" sz="1600"/>
              <a:t>arget obs to inform CGCMs and their products (reanalyses, S2D forecasts, projections).</a:t>
            </a:r>
            <a:endParaRPr sz="1600"/>
          </a:p>
        </p:txBody>
      </p:sp>
      <p:sp>
        <p:nvSpPr>
          <p:cNvPr id="110" name="Google Shape;110;p17"/>
          <p:cNvSpPr txBox="1"/>
          <p:nvPr/>
        </p:nvSpPr>
        <p:spPr>
          <a:xfrm>
            <a:off x="387900" y="170425"/>
            <a:ext cx="83682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73763"/>
                </a:solidFill>
              </a:rPr>
              <a:t>GFDL project: Understanding eqPac climate processes via hierarchical coupled modeling</a:t>
            </a:r>
            <a:endParaRPr i="1" sz="15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331200" y="684625"/>
            <a:ext cx="8481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Approach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/>
              <a:t>Hierarchy</a:t>
            </a:r>
            <a:r>
              <a:rPr lang="en" sz="1600"/>
              <a:t> of</a:t>
            </a:r>
            <a:br>
              <a:rPr lang="en" sz="1600"/>
            </a:br>
            <a:r>
              <a:rPr lang="en" sz="1600"/>
              <a:t>- </a:t>
            </a:r>
            <a:r>
              <a:rPr b="1" lang="en" sz="1600"/>
              <a:t>Simulations</a:t>
            </a:r>
            <a:r>
              <a:rPr lang="en" sz="1600"/>
              <a:t>: resolution, coupling, obs constraints (global &amp; regional)</a:t>
            </a:r>
            <a:br>
              <a:rPr lang="en" sz="1600"/>
            </a:br>
            <a:r>
              <a:rPr lang="en" sz="1600"/>
              <a:t>- </a:t>
            </a:r>
            <a:r>
              <a:rPr b="1" lang="en" sz="1600"/>
              <a:t>Metrics</a:t>
            </a:r>
            <a:r>
              <a:rPr lang="en" sz="1600"/>
              <a:t>: heat/momentum/moisture/salt/mixing budgets;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CLIVAR ENSO metrics</a:t>
            </a:r>
            <a:br>
              <a:rPr lang="en" sz="1600"/>
            </a:br>
            <a:r>
              <a:rPr lang="en" sz="1600"/>
              <a:t>- </a:t>
            </a:r>
            <a:r>
              <a:rPr b="1" lang="en" sz="1600"/>
              <a:t>Reference datasets</a:t>
            </a:r>
            <a:r>
              <a:rPr lang="en" sz="1600"/>
              <a:t>: obs, reanalyses, LES &amp; high-res sims from prior TPOS studies</a:t>
            </a:r>
            <a:endParaRPr sz="1600"/>
          </a:p>
        </p:txBody>
      </p:sp>
      <p:sp>
        <p:nvSpPr>
          <p:cNvPr id="116" name="Google Shape;116;p18"/>
          <p:cNvSpPr txBox="1"/>
          <p:nvPr/>
        </p:nvSpPr>
        <p:spPr>
          <a:xfrm>
            <a:off x="387900" y="170425"/>
            <a:ext cx="83682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73763"/>
                </a:solidFill>
              </a:rPr>
              <a:t>GFDL project: Understanding eqPac climate processes via hierarchical coupled modeling</a:t>
            </a:r>
            <a:endParaRPr i="1" sz="1500">
              <a:solidFill>
                <a:srgbClr val="07376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31200" y="2571750"/>
            <a:ext cx="84816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Main modeling tools:</a:t>
            </a:r>
            <a:endParaRPr sz="1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</a:t>
            </a:r>
            <a:r>
              <a:rPr b="1" lang="en" sz="1600"/>
              <a:t>GFDL SPEAR &amp; CM4</a:t>
            </a:r>
            <a:r>
              <a:rPr lang="en" sz="1600"/>
              <a:t> global CGCMs: large ensembles (1850-2100) &amp; reforecasts</a:t>
            </a:r>
            <a:br>
              <a:rPr lang="en" sz="1600"/>
            </a:br>
            <a:r>
              <a:rPr lang="en" sz="1600"/>
              <a:t>Resolution: 1°A, 1°O → </a:t>
            </a:r>
            <a:r>
              <a:rPr b="1" lang="en" sz="1600"/>
              <a:t>0.25°A, 0.25°O</a:t>
            </a:r>
            <a:br>
              <a:rPr b="1" lang="en" sz="1600"/>
            </a:br>
            <a:r>
              <a:rPr lang="en" sz="1600"/>
              <a:t>Free, nudged, and bias-corrected (FA, OTA)</a:t>
            </a:r>
            <a:br>
              <a:rPr lang="en" sz="1600"/>
            </a:br>
            <a:r>
              <a:rPr lang="en" sz="1600"/>
              <a:t>Assimilation-initialized &amp; model-analog forecasts</a:t>
            </a:r>
            <a:endParaRPr sz="1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</a:t>
            </a:r>
            <a:r>
              <a:rPr b="1" lang="en" sz="1600"/>
              <a:t>GFDL MOM6</a:t>
            </a:r>
            <a:r>
              <a:rPr lang="en" sz="1600"/>
              <a:t> OMIP2: Global, regional, and 1d single-column versions</a:t>
            </a:r>
            <a:endParaRPr sz="1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</a:t>
            </a:r>
            <a:r>
              <a:rPr b="1" lang="en" sz="1600"/>
              <a:t>GFDL ECDA</a:t>
            </a:r>
            <a:r>
              <a:rPr lang="en" sz="1600"/>
              <a:t> (</a:t>
            </a:r>
            <a:r>
              <a:rPr lang="en" sz="1600" u="sng"/>
              <a:t>E</a:t>
            </a:r>
            <a:r>
              <a:rPr lang="en" sz="1600"/>
              <a:t>nsemble </a:t>
            </a:r>
            <a:r>
              <a:rPr lang="en" sz="1600" u="sng"/>
              <a:t>C</a:t>
            </a:r>
            <a:r>
              <a:rPr lang="en" sz="1600"/>
              <a:t>oupled </a:t>
            </a:r>
            <a:r>
              <a:rPr lang="en" sz="1600" u="sng"/>
              <a:t>D</a:t>
            </a:r>
            <a:r>
              <a:rPr lang="en" sz="1600"/>
              <a:t>ata </a:t>
            </a:r>
            <a:r>
              <a:rPr lang="en" sz="1600" u="sng"/>
              <a:t>A</a:t>
            </a:r>
            <a:r>
              <a:rPr lang="en" sz="1600"/>
              <a:t>ssimilation) System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387900" y="913225"/>
            <a:ext cx="8368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Relevance &amp; Broader Impacts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TPOS process studies &amp; backbone design → better </a:t>
            </a:r>
            <a:r>
              <a:rPr b="1" lang="en" sz="1600"/>
              <a:t>observations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Better scientific </a:t>
            </a:r>
            <a:r>
              <a:rPr b="1" lang="en" sz="1600"/>
              <a:t>understanding</a:t>
            </a:r>
            <a:endParaRPr b="1" sz="16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→ better parameterizations, bias corrections, </a:t>
            </a:r>
            <a:r>
              <a:rPr i="1" lang="en" sz="1600"/>
              <a:t>CLIVAR ENSO Metrics</a:t>
            </a:r>
            <a:br>
              <a:rPr lang="en" sz="1600"/>
            </a:br>
            <a:r>
              <a:rPr lang="en" sz="1600"/>
              <a:t>	→ better </a:t>
            </a:r>
            <a:r>
              <a:rPr b="1" lang="en" sz="1600"/>
              <a:t>CGCMs</a:t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GFDL SPEAR model + ECDA → NMME → seasonal-to-decadal </a:t>
            </a:r>
            <a:r>
              <a:rPr b="1" lang="en" sz="1600"/>
              <a:t>forecasts</a:t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GFDL-CM5/ESM5 models → CMIP7 → IPCC </a:t>
            </a:r>
            <a:r>
              <a:rPr b="1" lang="en" sz="1600"/>
              <a:t>projections</a:t>
            </a:r>
            <a:endParaRPr b="1" sz="1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3" name="Google Shape;123;p19"/>
          <p:cNvSpPr txBox="1"/>
          <p:nvPr/>
        </p:nvSpPr>
        <p:spPr>
          <a:xfrm>
            <a:off x="387900" y="170425"/>
            <a:ext cx="83682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73763"/>
                </a:solidFill>
              </a:rPr>
              <a:t>GFDL project: Understanding eqPac climate processes via hierarchical coupled modeling</a:t>
            </a:r>
            <a:endParaRPr i="1" sz="15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723800" y="1294225"/>
            <a:ext cx="8032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Completed </a:t>
            </a:r>
            <a:r>
              <a:rPr b="1" lang="en" sz="1600"/>
              <a:t>SPEAR free &amp; FA ensembles</a:t>
            </a:r>
            <a:r>
              <a:rPr lang="en" sz="1600"/>
              <a:t> (1851-2100, 30 members each)</a:t>
            </a:r>
            <a:br>
              <a:rPr lang="en" sz="1600"/>
            </a:br>
            <a:r>
              <a:rPr lang="en">
                <a:solidFill>
                  <a:schemeClr val="dk1"/>
                </a:solidFill>
              </a:rPr>
              <a:t>- Atm/ocn resolution affects clouds, convection, rain, TIWs, mixing → ENSO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 FA improves troPac climate &amp; ENSO → boosts future ENSO rain extremes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 Bias corrections (FA/OTA) improve SPEAR ENSO forecasts</a:t>
            </a:r>
            <a:br>
              <a:rPr lang="en">
                <a:solidFill>
                  <a:schemeClr val="dk1"/>
                </a:solidFill>
              </a:rPr>
            </a:b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</a:t>
            </a:r>
            <a:r>
              <a:rPr b="1" lang="en" sz="1600"/>
              <a:t>MOM6 OMIP2</a:t>
            </a:r>
            <a:r>
              <a:rPr lang="en" sz="1600"/>
              <a:t> tests </a:t>
            </a:r>
            <a:r>
              <a:rPr lang="en" sz="1600"/>
              <a:t>(1d, regional, global) vs. Argo &amp; LES</a:t>
            </a:r>
            <a:br>
              <a:rPr lang="en" sz="1600"/>
            </a:br>
            <a:r>
              <a:rPr lang="en">
                <a:solidFill>
                  <a:schemeClr val="dk1"/>
                </a:solidFill>
              </a:rPr>
              <a:t>- Stratified shear-driven mixing (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Jackson et al. 2008</a:t>
            </a:r>
            <a:r>
              <a:rPr lang="en">
                <a:solidFill>
                  <a:schemeClr val="dk1"/>
                </a:solidFill>
              </a:rPr>
              <a:t>)</a:t>
            </a:r>
            <a:br>
              <a:rPr lang="en">
                <a:solidFill>
                  <a:schemeClr val="dk1"/>
                </a:solidFill>
              </a:rPr>
            </a:br>
            <a:r>
              <a:rPr lang="en"/>
              <a:t>- ePBL ocean boundary layer mixing + convection + Langmuir (</a:t>
            </a:r>
            <a:r>
              <a:rPr lang="en" u="sng">
                <a:solidFill>
                  <a:schemeClr val="hlink"/>
                </a:solidFill>
                <a:hlinkClick r:id="rId4"/>
              </a:rPr>
              <a:t>Reichl &amp; Li 2019</a:t>
            </a:r>
            <a:r>
              <a:rPr lang="en"/>
              <a:t>)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- </a:t>
            </a:r>
            <a:r>
              <a:rPr b="1" lang="en">
                <a:solidFill>
                  <a:schemeClr val="dk1"/>
                </a:solidFill>
              </a:rPr>
              <a:t>Refined vertical layers</a:t>
            </a:r>
            <a:r>
              <a:rPr lang="en">
                <a:solidFill>
                  <a:schemeClr val="dk1"/>
                </a:solidFill>
              </a:rPr>
              <a:t> (Δz*) → smoothes mixing variations in warm pool</a:t>
            </a:r>
            <a:br>
              <a:rPr lang="en"/>
            </a:br>
            <a:r>
              <a:rPr lang="en"/>
              <a:t>- Weaken equatorial bkgd z-viscosity, ePBL mixing, submeso MLE </a:t>
            </a:r>
            <a:r>
              <a:rPr lang="en"/>
              <a:t>restrat</a:t>
            </a:r>
            <a:br>
              <a:rPr lang="en"/>
            </a:br>
            <a:r>
              <a:rPr lang="en"/>
              <a:t>	</a:t>
            </a:r>
            <a:r>
              <a:rPr lang="en"/>
              <a:t>→ </a:t>
            </a:r>
            <a:r>
              <a:rPr b="1" lang="en"/>
              <a:t>M</a:t>
            </a:r>
            <a:r>
              <a:rPr b="1" lang="en"/>
              <a:t>uch better diurnal cycle &amp; near-surface stratification</a:t>
            </a:r>
            <a:br>
              <a:rPr b="1" lang="en"/>
            </a:br>
            <a:r>
              <a:rPr lang="en"/>
              <a:t>- Strengthen equatorial </a:t>
            </a:r>
            <a:r>
              <a:rPr lang="en"/>
              <a:t>background z-diffusivity</a:t>
            </a:r>
            <a:r>
              <a:rPr b="1" lang="en"/>
              <a:t> </a:t>
            </a:r>
            <a:r>
              <a:rPr lang="en">
                <a:solidFill>
                  <a:schemeClr val="dk1"/>
                </a:solidFill>
              </a:rPr>
              <a:t>→ </a:t>
            </a:r>
            <a:r>
              <a:rPr b="1" lang="en">
                <a:solidFill>
                  <a:schemeClr val="dk1"/>
                </a:solidFill>
              </a:rPr>
              <a:t>deeper thermocline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- MOM6-1d with </a:t>
            </a:r>
            <a:r>
              <a:rPr b="1" lang="en">
                <a:solidFill>
                  <a:schemeClr val="dk1"/>
                </a:solidFill>
              </a:rPr>
              <a:t>GOTM GLS mixing</a:t>
            </a:r>
            <a:r>
              <a:rPr lang="en">
                <a:solidFill>
                  <a:schemeClr val="dk1"/>
                </a:solidFill>
              </a:rPr>
              <a:t> reproduces LES → valuable reference model!</a:t>
            </a:r>
            <a:br>
              <a:rPr lang="en"/>
            </a:b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Finalizing &amp; analyzing </a:t>
            </a:r>
            <a:r>
              <a:rPr b="1" lang="en" sz="1600"/>
              <a:t>SPEAR_HI_25</a:t>
            </a:r>
            <a:r>
              <a:rPr lang="en"/>
              <a:t> (0.25°A, 0.25°O)</a:t>
            </a:r>
            <a:endParaRPr sz="1600"/>
          </a:p>
        </p:txBody>
      </p:sp>
      <p:sp>
        <p:nvSpPr>
          <p:cNvPr id="129" name="Google Shape;129;p20"/>
          <p:cNvSpPr txBox="1"/>
          <p:nvPr/>
        </p:nvSpPr>
        <p:spPr>
          <a:xfrm>
            <a:off x="387900" y="170425"/>
            <a:ext cx="83682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73763"/>
                </a:solidFill>
              </a:rPr>
              <a:t>GFDL project: Understanding eqPac climate processes via hierarchical coupled modeling</a:t>
            </a:r>
            <a:endParaRPr i="1" sz="1500">
              <a:solidFill>
                <a:srgbClr val="073763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87900" y="674175"/>
            <a:ext cx="836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Recent Progress</a:t>
            </a:r>
            <a:endParaRPr b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4271860" y="1479175"/>
            <a:ext cx="3094864" cy="2344200"/>
            <a:chOff x="4271860" y="1479175"/>
            <a:chExt cx="3094864" cy="2344200"/>
          </a:xfrm>
        </p:grpSpPr>
        <p:sp>
          <p:nvSpPr>
            <p:cNvPr id="136" name="Google Shape;136;p21"/>
            <p:cNvSpPr/>
            <p:nvPr/>
          </p:nvSpPr>
          <p:spPr>
            <a:xfrm>
              <a:off x="4341225" y="1479175"/>
              <a:ext cx="3025500" cy="23442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7" name="Google Shape;13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23727" y="1609200"/>
              <a:ext cx="1645920" cy="20080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8" name="Google Shape;138;p21"/>
            <p:cNvCxnSpPr/>
            <p:nvPr/>
          </p:nvCxnSpPr>
          <p:spPr>
            <a:xfrm>
              <a:off x="4750065" y="1778933"/>
              <a:ext cx="465300" cy="1228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21"/>
            <p:cNvCxnSpPr/>
            <p:nvPr/>
          </p:nvCxnSpPr>
          <p:spPr>
            <a:xfrm>
              <a:off x="5392054" y="1783956"/>
              <a:ext cx="465300" cy="1228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0" name="Google Shape;140;p21"/>
            <p:cNvSpPr txBox="1"/>
            <p:nvPr/>
          </p:nvSpPr>
          <p:spPr>
            <a:xfrm>
              <a:off x="4750675" y="3576800"/>
              <a:ext cx="1260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Hours from Solar Noon</a:t>
              </a:r>
              <a:endParaRPr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 rot="-5400000">
              <a:off x="4066060" y="2414480"/>
              <a:ext cx="7308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Times New Roman"/>
                  <a:ea typeface="Times New Roman"/>
                  <a:cs typeface="Times New Roman"/>
                  <a:sym typeface="Times New Roman"/>
                </a:rPr>
                <a:t>Depth [m]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21"/>
            <p:cNvSpPr txBox="1"/>
            <p:nvPr/>
          </p:nvSpPr>
          <p:spPr>
            <a:xfrm>
              <a:off x="4395502" y="1488463"/>
              <a:ext cx="1650600" cy="269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660000"/>
                  </a:solidFill>
                </a:rPr>
                <a:t>OM4-revised</a:t>
              </a:r>
              <a:r>
                <a:rPr lang="en" sz="1200">
                  <a:solidFill>
                    <a:srgbClr val="660000"/>
                  </a:solidFill>
                </a:rPr>
                <a:t> </a:t>
              </a:r>
              <a:endParaRPr>
                <a:solidFill>
                  <a:srgbClr val="660000"/>
                </a:solidFill>
              </a:endParaRPr>
            </a:p>
          </p:txBody>
        </p:sp>
        <p:cxnSp>
          <p:nvCxnSpPr>
            <p:cNvPr id="143" name="Google Shape;143;p21"/>
            <p:cNvCxnSpPr/>
            <p:nvPr/>
          </p:nvCxnSpPr>
          <p:spPr>
            <a:xfrm>
              <a:off x="4763077" y="2392125"/>
              <a:ext cx="1248300" cy="1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44" name="Google Shape;144;p21"/>
          <p:cNvSpPr/>
          <p:nvPr/>
        </p:nvSpPr>
        <p:spPr>
          <a:xfrm>
            <a:off x="107800" y="1478150"/>
            <a:ext cx="2222400" cy="2344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 rot="-5400000">
            <a:off x="-809787" y="2551217"/>
            <a:ext cx="199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Flux [℃ m/s]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52" y="1609200"/>
            <a:ext cx="1645920" cy="2008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1"/>
          <p:cNvCxnSpPr/>
          <p:nvPr/>
        </p:nvCxnSpPr>
        <p:spPr>
          <a:xfrm>
            <a:off x="983727" y="1771021"/>
            <a:ext cx="465300" cy="122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1625717" y="1776044"/>
            <a:ext cx="465300" cy="1228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 txBox="1"/>
          <p:nvPr/>
        </p:nvSpPr>
        <p:spPr>
          <a:xfrm rot="-5400000">
            <a:off x="282030" y="2413091"/>
            <a:ext cx="7308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Depth [m]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107368" y="4138975"/>
            <a:ext cx="8800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 </a:t>
            </a:r>
            <a:r>
              <a:rPr b="1" lang="en" sz="1500">
                <a:solidFill>
                  <a:srgbClr val="660000"/>
                </a:solidFill>
              </a:rPr>
              <a:t>OM4-revised</a:t>
            </a:r>
            <a:r>
              <a:rPr b="1" lang="en" sz="1500">
                <a:solidFill>
                  <a:srgbClr val="000000"/>
                </a:solidFill>
              </a:rPr>
              <a:t> corrects the problematic ePBL mixing</a:t>
            </a:r>
            <a:r>
              <a:rPr b="1" lang="en" sz="1500"/>
              <a:t> → more r</a:t>
            </a:r>
            <a:r>
              <a:rPr b="1" lang="en" sz="1500">
                <a:solidFill>
                  <a:srgbClr val="000000"/>
                </a:solidFill>
              </a:rPr>
              <a:t>ealistic diurnal cycle</a:t>
            </a:r>
            <a:endParaRPr b="1" sz="15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 P</a:t>
            </a:r>
            <a:r>
              <a:rPr lang="en" sz="1500">
                <a:solidFill>
                  <a:srgbClr val="000000"/>
                </a:solidFill>
              </a:rPr>
              <a:t>hase</a:t>
            </a:r>
            <a:r>
              <a:rPr lang="en" sz="1500"/>
              <a:t>-</a:t>
            </a:r>
            <a:r>
              <a:rPr lang="en" sz="1500">
                <a:solidFill>
                  <a:srgbClr val="000000"/>
                </a:solidFill>
              </a:rPr>
              <a:t>shift in downward propagation of turbulent fluxes remains </a:t>
            </a:r>
            <a:r>
              <a:rPr lang="en" sz="1500"/>
              <a:t>→ </a:t>
            </a:r>
            <a:r>
              <a:rPr lang="en" sz="1500">
                <a:solidFill>
                  <a:srgbClr val="000000"/>
                </a:solidFill>
              </a:rPr>
              <a:t>ongoing work</a:t>
            </a:r>
            <a:endParaRPr sz="1700"/>
          </a:p>
        </p:txBody>
      </p:sp>
      <p:grpSp>
        <p:nvGrpSpPr>
          <p:cNvPr id="151" name="Google Shape;151;p21"/>
          <p:cNvGrpSpPr/>
          <p:nvPr/>
        </p:nvGrpSpPr>
        <p:grpSpPr>
          <a:xfrm>
            <a:off x="107808" y="1854194"/>
            <a:ext cx="830802" cy="1784576"/>
            <a:chOff x="4194305" y="2229836"/>
            <a:chExt cx="830802" cy="1784576"/>
          </a:xfrm>
        </p:grpSpPr>
        <p:pic>
          <p:nvPicPr>
            <p:cNvPr id="152" name="Google Shape;152;p21"/>
            <p:cNvPicPr preferRelativeResize="0"/>
            <p:nvPr/>
          </p:nvPicPr>
          <p:blipFill rotWithShape="1">
            <a:blip r:embed="rId5">
              <a:alphaModFix/>
            </a:blip>
            <a:srcRect b="9899" l="78541" r="16257" t="9552"/>
            <a:stretch/>
          </p:blipFill>
          <p:spPr>
            <a:xfrm>
              <a:off x="4328526" y="2365874"/>
              <a:ext cx="189250" cy="1521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1"/>
            <p:cNvSpPr txBox="1"/>
            <p:nvPr/>
          </p:nvSpPr>
          <p:spPr>
            <a:xfrm>
              <a:off x="4194305" y="2958260"/>
              <a:ext cx="7275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21"/>
            <p:cNvSpPr txBox="1"/>
            <p:nvPr/>
          </p:nvSpPr>
          <p:spPr>
            <a:xfrm>
              <a:off x="4287953" y="2229836"/>
              <a:ext cx="7275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Times New Roman"/>
                  <a:ea typeface="Times New Roman"/>
                  <a:cs typeface="Times New Roman"/>
                  <a:sym typeface="Times New Roman"/>
                </a:rPr>
                <a:t>5E-5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21"/>
            <p:cNvSpPr txBox="1"/>
            <p:nvPr/>
          </p:nvSpPr>
          <p:spPr>
            <a:xfrm>
              <a:off x="4297607" y="3693712"/>
              <a:ext cx="7275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Times New Roman"/>
                  <a:ea typeface="Times New Roman"/>
                  <a:cs typeface="Times New Roman"/>
                  <a:sym typeface="Times New Roman"/>
                </a:rPr>
                <a:t>-5E-5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6" name="Google Shape;156;p21"/>
          <p:cNvSpPr txBox="1"/>
          <p:nvPr/>
        </p:nvSpPr>
        <p:spPr>
          <a:xfrm>
            <a:off x="1172677" y="1508563"/>
            <a:ext cx="864300" cy="215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LES</a:t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>
            <a:off x="1003251" y="2385113"/>
            <a:ext cx="1248300" cy="1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58" name="Google Shape;158;p21"/>
          <p:cNvGrpSpPr/>
          <p:nvPr/>
        </p:nvGrpSpPr>
        <p:grpSpPr>
          <a:xfrm>
            <a:off x="5950302" y="1570350"/>
            <a:ext cx="1520694" cy="2192542"/>
            <a:chOff x="5950302" y="1570350"/>
            <a:chExt cx="1520694" cy="2192542"/>
          </a:xfrm>
        </p:grpSpPr>
        <p:grpSp>
          <p:nvGrpSpPr>
            <p:cNvPr id="159" name="Google Shape;159;p21"/>
            <p:cNvGrpSpPr/>
            <p:nvPr/>
          </p:nvGrpSpPr>
          <p:grpSpPr>
            <a:xfrm>
              <a:off x="5950302" y="2100251"/>
              <a:ext cx="1520694" cy="1662641"/>
              <a:chOff x="6140994" y="1638059"/>
              <a:chExt cx="1520694" cy="1662641"/>
            </a:xfrm>
          </p:grpSpPr>
          <p:pic>
            <p:nvPicPr>
              <p:cNvPr id="160" name="Google Shape;16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9362"/>
              <a:stretch/>
            </p:blipFill>
            <p:spPr>
              <a:xfrm>
                <a:off x="6290089" y="1903441"/>
                <a:ext cx="1371600" cy="11934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21"/>
              <p:cNvSpPr txBox="1"/>
              <p:nvPr/>
            </p:nvSpPr>
            <p:spPr>
              <a:xfrm>
                <a:off x="6363350" y="2992900"/>
                <a:ext cx="1185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Hours from Solar Noon</a:t>
                </a:r>
                <a:endParaRPr sz="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2" name="Google Shape;162;p21"/>
              <p:cNvSpPr txBox="1"/>
              <p:nvPr/>
            </p:nvSpPr>
            <p:spPr>
              <a:xfrm>
                <a:off x="6395636" y="1638059"/>
                <a:ext cx="105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5B0F00"/>
                  </a:solidFill>
                </a:endParaRPr>
              </a:p>
            </p:txBody>
          </p:sp>
          <p:sp>
            <p:nvSpPr>
              <p:cNvPr id="163" name="Google Shape;163;p21"/>
              <p:cNvSpPr txBox="1"/>
              <p:nvPr/>
            </p:nvSpPr>
            <p:spPr>
              <a:xfrm>
                <a:off x="6226977" y="1821241"/>
                <a:ext cx="8643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000000"/>
                    </a:solidFill>
                  </a:rPr>
                  <a:t>@40 m</a:t>
                </a:r>
                <a:endParaRPr sz="1000">
                  <a:solidFill>
                    <a:srgbClr val="000000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Google Shape;164;p21"/>
              <p:cNvSpPr txBox="1"/>
              <p:nvPr/>
            </p:nvSpPr>
            <p:spPr>
              <a:xfrm>
                <a:off x="7072093" y="2780570"/>
                <a:ext cx="44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000000"/>
                    </a:solidFill>
                  </a:rPr>
                  <a:t>LES</a:t>
                </a:r>
                <a:endParaRPr b="1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Google Shape;165;p21"/>
              <p:cNvSpPr txBox="1"/>
              <p:nvPr/>
            </p:nvSpPr>
            <p:spPr>
              <a:xfrm rot="-5400000">
                <a:off x="5694594" y="2338606"/>
                <a:ext cx="11853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r>
                  <a:rPr baseline="30000" lang="en" sz="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-5</a:t>
                </a:r>
                <a:r>
                  <a:rPr lang="en" sz="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[℃ m/s]</a:t>
                </a:r>
                <a:endParaRPr sz="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66" name="Google Shape;166;p21"/>
            <p:cNvCxnSpPr/>
            <p:nvPr/>
          </p:nvCxnSpPr>
          <p:spPr>
            <a:xfrm flipH="1" rot="10800000">
              <a:off x="6043009" y="2397335"/>
              <a:ext cx="158700" cy="1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7" name="Google Shape;167;p21"/>
            <p:cNvSpPr txBox="1"/>
            <p:nvPr/>
          </p:nvSpPr>
          <p:spPr>
            <a:xfrm>
              <a:off x="6118700" y="1570350"/>
              <a:ext cx="1185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900">
                  <a:solidFill>
                    <a:srgbClr val="000000"/>
                  </a:solidFill>
                </a:rPr>
                <a:t>The phase-shift is linked to using a </a:t>
              </a:r>
              <a:r>
                <a:rPr b="1" i="1" lang="en" sz="900">
                  <a:solidFill>
                    <a:srgbClr val="006000"/>
                  </a:solidFill>
                </a:rPr>
                <a:t>steady-state</a:t>
              </a:r>
              <a:r>
                <a:rPr b="1" i="1" lang="en" sz="900">
                  <a:solidFill>
                    <a:srgbClr val="274E13"/>
                  </a:solidFill>
                </a:rPr>
                <a:t> </a:t>
              </a:r>
              <a:r>
                <a:rPr i="1" lang="en" sz="900">
                  <a:solidFill>
                    <a:srgbClr val="000000"/>
                  </a:solidFill>
                </a:rPr>
                <a:t>equation for TKE!</a:t>
              </a:r>
              <a:endParaRPr i="1" sz="1100"/>
            </a:p>
          </p:txBody>
        </p:sp>
      </p:grpSp>
      <p:sp>
        <p:nvSpPr>
          <p:cNvPr id="168" name="Google Shape;168;p21"/>
          <p:cNvSpPr txBox="1"/>
          <p:nvPr/>
        </p:nvSpPr>
        <p:spPr>
          <a:xfrm>
            <a:off x="348825" y="1223650"/>
            <a:ext cx="57699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000000"/>
                </a:solidFill>
              </a:rPr>
              <a:t>Diurnal composite of </a:t>
            </a:r>
            <a:r>
              <a:rPr b="1" i="1" lang="en" sz="1200"/>
              <a:t>downward</a:t>
            </a:r>
            <a:r>
              <a:rPr b="1" i="1" lang="en" sz="1200">
                <a:solidFill>
                  <a:srgbClr val="000000"/>
                </a:solidFill>
              </a:rPr>
              <a:t> heat flux</a:t>
            </a:r>
            <a:r>
              <a:rPr i="1" lang="en" sz="1200">
                <a:solidFill>
                  <a:srgbClr val="000000"/>
                </a:solidFill>
              </a:rPr>
              <a:t> (</a:t>
            </a:r>
            <a:r>
              <a:rPr i="1" lang="en" sz="1200">
                <a:solidFill>
                  <a:srgbClr val="FF0000"/>
                </a:solidFill>
              </a:rPr>
              <a:t>red=down</a:t>
            </a:r>
            <a:r>
              <a:rPr i="1" lang="en" sz="1200"/>
              <a:t>)</a:t>
            </a:r>
            <a:r>
              <a:rPr i="1" lang="en" sz="1200">
                <a:solidFill>
                  <a:srgbClr val="000000"/>
                </a:solidFill>
              </a:rPr>
              <a:t> over full simulation</a:t>
            </a:r>
            <a:endParaRPr i="1" sz="1200">
              <a:solidFill>
                <a:srgbClr val="000000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16450" y="182200"/>
            <a:ext cx="811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ePBL changes → Better eqPac </a:t>
            </a:r>
            <a:r>
              <a:rPr b="1" lang="en" sz="2000">
                <a:solidFill>
                  <a:schemeClr val="dk1"/>
                </a:solidFill>
              </a:rPr>
              <a:t>upper-ocean </a:t>
            </a:r>
            <a:r>
              <a:rPr b="1" lang="en" sz="2000"/>
              <a:t>diurnal cycle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66666"/>
                </a:solidFill>
              </a:rPr>
              <a:t>from Brandon Reichl (AMS, Jan 2023)</a:t>
            </a:r>
            <a:endParaRPr i="1"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LES &amp; MOM6-1d s</a:t>
            </a:r>
            <a:r>
              <a:rPr lang="en" sz="1200"/>
              <a:t>imulations on </a:t>
            </a:r>
            <a:r>
              <a:rPr b="1" lang="en" sz="1200">
                <a:solidFill>
                  <a:srgbClr val="006000"/>
                </a:solidFill>
              </a:rPr>
              <a:t>equator at 140°W</a:t>
            </a:r>
            <a:r>
              <a:rPr lang="en" sz="1200"/>
              <a:t>, forced by 8xdaily JRA55-do &amp; ROMS, ~30 days</a:t>
            </a:r>
            <a:endParaRPr i="1" sz="1200"/>
          </a:p>
        </p:txBody>
      </p:sp>
      <p:sp>
        <p:nvSpPr>
          <p:cNvPr id="170" name="Google Shape;170;p21"/>
          <p:cNvSpPr txBox="1"/>
          <p:nvPr/>
        </p:nvSpPr>
        <p:spPr>
          <a:xfrm>
            <a:off x="132000" y="1513000"/>
            <a:ext cx="75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Whitt et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al. (2022)</a:t>
            </a:r>
            <a:endParaRPr sz="1000">
              <a:solidFill>
                <a:srgbClr val="000000"/>
              </a:solidFill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>
            <a:off x="2351194" y="1476250"/>
            <a:ext cx="1847095" cy="2344200"/>
            <a:chOff x="2351194" y="1476250"/>
            <a:chExt cx="1847095" cy="2344200"/>
          </a:xfrm>
        </p:grpSpPr>
        <p:sp>
          <p:nvSpPr>
            <p:cNvPr id="172" name="Google Shape;172;p21"/>
            <p:cNvSpPr/>
            <p:nvPr/>
          </p:nvSpPr>
          <p:spPr>
            <a:xfrm>
              <a:off x="2413289" y="1476250"/>
              <a:ext cx="1785000" cy="23442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1"/>
            <p:cNvPicPr preferRelativeResize="0"/>
            <p:nvPr/>
          </p:nvPicPr>
          <p:blipFill rotWithShape="1">
            <a:blip r:embed="rId9">
              <a:alphaModFix/>
            </a:blip>
            <a:srcRect b="0" l="0" r="0" t="6515"/>
            <a:stretch/>
          </p:blipFill>
          <p:spPr>
            <a:xfrm>
              <a:off x="2516477" y="1739975"/>
              <a:ext cx="1645900" cy="1877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4" name="Google Shape;174;p21"/>
            <p:cNvCxnSpPr/>
            <p:nvPr/>
          </p:nvCxnSpPr>
          <p:spPr>
            <a:xfrm>
              <a:off x="2834440" y="1776421"/>
              <a:ext cx="465300" cy="1228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1"/>
            <p:cNvCxnSpPr/>
            <p:nvPr/>
          </p:nvCxnSpPr>
          <p:spPr>
            <a:xfrm>
              <a:off x="3476429" y="1781444"/>
              <a:ext cx="465300" cy="1228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6" name="Google Shape;176;p21"/>
            <p:cNvSpPr txBox="1"/>
            <p:nvPr/>
          </p:nvSpPr>
          <p:spPr>
            <a:xfrm>
              <a:off x="2488352" y="1495475"/>
              <a:ext cx="1690500" cy="269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FF0000"/>
                  </a:solidFill>
                </a:rPr>
                <a:t>MOM6-1d OM4</a:t>
              </a:r>
              <a:r>
                <a:rPr lang="en" sz="1200">
                  <a:solidFill>
                    <a:srgbClr val="FF0000"/>
                  </a:solidFill>
                </a:rPr>
                <a:t> </a:t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7" name="Google Shape;177;p21"/>
            <p:cNvSpPr txBox="1"/>
            <p:nvPr/>
          </p:nvSpPr>
          <p:spPr>
            <a:xfrm rot="-5400000">
              <a:off x="2145394" y="2413091"/>
              <a:ext cx="7308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Times New Roman"/>
                  <a:ea typeface="Times New Roman"/>
                  <a:cs typeface="Times New Roman"/>
                  <a:sym typeface="Times New Roman"/>
                </a:rPr>
                <a:t>Depth [m]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2834450" y="3576800"/>
              <a:ext cx="12606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Hours from Solar Noon</a:t>
              </a:r>
              <a:endParaRPr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9" name="Google Shape;179;p21"/>
          <p:cNvSpPr txBox="1"/>
          <p:nvPr/>
        </p:nvSpPr>
        <p:spPr>
          <a:xfrm>
            <a:off x="1009775" y="3576800"/>
            <a:ext cx="1260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Hours from Solar Noon</a:t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0" name="Google Shape;180;p21"/>
          <p:cNvGrpSpPr/>
          <p:nvPr/>
        </p:nvGrpSpPr>
        <p:grpSpPr>
          <a:xfrm>
            <a:off x="7260534" y="2032960"/>
            <a:ext cx="1953517" cy="2054242"/>
            <a:chOff x="7260534" y="2032960"/>
            <a:chExt cx="1953517" cy="2054242"/>
          </a:xfrm>
        </p:grpSpPr>
        <p:sp>
          <p:nvSpPr>
            <p:cNvPr id="181" name="Google Shape;181;p21"/>
            <p:cNvSpPr/>
            <p:nvPr/>
          </p:nvSpPr>
          <p:spPr>
            <a:xfrm>
              <a:off x="7760775" y="2651635"/>
              <a:ext cx="1317600" cy="14205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2" name="Google Shape;182;p21"/>
            <p:cNvCxnSpPr/>
            <p:nvPr/>
          </p:nvCxnSpPr>
          <p:spPr>
            <a:xfrm>
              <a:off x="7260534" y="2032960"/>
              <a:ext cx="412800" cy="784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83" name="Google Shape;183;p21"/>
            <p:cNvGrpSpPr/>
            <p:nvPr/>
          </p:nvGrpSpPr>
          <p:grpSpPr>
            <a:xfrm>
              <a:off x="7698334" y="2586975"/>
              <a:ext cx="1515717" cy="1500227"/>
              <a:chOff x="7551158" y="2600074"/>
              <a:chExt cx="1515717" cy="1500227"/>
            </a:xfrm>
          </p:grpSpPr>
          <p:pic>
            <p:nvPicPr>
              <p:cNvPr id="184" name="Google Shape;184;p2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9272"/>
              <a:stretch/>
            </p:blipFill>
            <p:spPr>
              <a:xfrm>
                <a:off x="7638675" y="2825200"/>
                <a:ext cx="1428200" cy="1108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5" name="Google Shape;185;p21"/>
              <p:cNvSpPr txBox="1"/>
              <p:nvPr/>
            </p:nvSpPr>
            <p:spPr>
              <a:xfrm>
                <a:off x="7652840" y="2753941"/>
                <a:ext cx="8643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000000"/>
                    </a:solidFill>
                  </a:rPr>
                  <a:t>@40 m</a:t>
                </a:r>
                <a:endParaRPr sz="1000">
                  <a:solidFill>
                    <a:srgbClr val="000000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Google Shape;186;p21"/>
              <p:cNvSpPr txBox="1"/>
              <p:nvPr/>
            </p:nvSpPr>
            <p:spPr>
              <a:xfrm>
                <a:off x="7609048" y="2600074"/>
                <a:ext cx="1349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006000"/>
                    </a:solidFill>
                  </a:rPr>
                  <a:t>Scheme w/o d(TKE)/dt</a:t>
                </a:r>
                <a:endParaRPr sz="1300">
                  <a:solidFill>
                    <a:srgbClr val="006000"/>
                  </a:solidFill>
                </a:endParaRPr>
              </a:p>
            </p:txBody>
          </p:sp>
          <p:sp>
            <p:nvSpPr>
              <p:cNvPr id="187" name="Google Shape;187;p21"/>
              <p:cNvSpPr txBox="1"/>
              <p:nvPr/>
            </p:nvSpPr>
            <p:spPr>
              <a:xfrm rot="-5400000">
                <a:off x="7104758" y="3149598"/>
                <a:ext cx="11853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r>
                  <a:rPr baseline="30000" lang="en" sz="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-5</a:t>
                </a:r>
                <a:r>
                  <a:rPr lang="en" sz="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[℃ m/s]</a:t>
                </a:r>
                <a:endParaRPr sz="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8" name="Google Shape;188;p21"/>
              <p:cNvSpPr txBox="1"/>
              <p:nvPr/>
            </p:nvSpPr>
            <p:spPr>
              <a:xfrm>
                <a:off x="7758598" y="3792501"/>
                <a:ext cx="1248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Hours from Solar Noon</a:t>
                </a:r>
                <a:endParaRPr sz="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89" name="Google Shape;189;p21"/>
          <p:cNvGrpSpPr/>
          <p:nvPr/>
        </p:nvGrpSpPr>
        <p:grpSpPr>
          <a:xfrm>
            <a:off x="7260473" y="1227226"/>
            <a:ext cx="1833654" cy="1397490"/>
            <a:chOff x="7260473" y="1227226"/>
            <a:chExt cx="1833654" cy="1397490"/>
          </a:xfrm>
        </p:grpSpPr>
        <p:sp>
          <p:nvSpPr>
            <p:cNvPr id="190" name="Google Shape;190;p21"/>
            <p:cNvSpPr/>
            <p:nvPr/>
          </p:nvSpPr>
          <p:spPr>
            <a:xfrm>
              <a:off x="7756227" y="1286693"/>
              <a:ext cx="1317600" cy="13062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1" name="Google Shape;191;p21"/>
            <p:cNvPicPr preferRelativeResize="0"/>
            <p:nvPr/>
          </p:nvPicPr>
          <p:blipFill rotWithShape="1">
            <a:blip r:embed="rId11">
              <a:alphaModFix/>
            </a:blip>
            <a:srcRect b="0" l="0" r="0" t="8991"/>
            <a:stretch/>
          </p:blipFill>
          <p:spPr>
            <a:xfrm>
              <a:off x="7866127" y="1471131"/>
              <a:ext cx="1185300" cy="112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1"/>
            <p:cNvSpPr txBox="1"/>
            <p:nvPr/>
          </p:nvSpPr>
          <p:spPr>
            <a:xfrm>
              <a:off x="7773801" y="1399490"/>
              <a:ext cx="864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</a:rPr>
                <a:t>@40 m</a:t>
              </a:r>
              <a:endParaRPr sz="1000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FF0000"/>
                </a:solidFill>
              </a:endParaRPr>
            </a:p>
          </p:txBody>
        </p:sp>
        <p:sp>
          <p:nvSpPr>
            <p:cNvPr id="193" name="Google Shape;193;p21"/>
            <p:cNvSpPr txBox="1"/>
            <p:nvPr/>
          </p:nvSpPr>
          <p:spPr>
            <a:xfrm rot="-5400000">
              <a:off x="7239773" y="1885816"/>
              <a:ext cx="1185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r>
                <a:rPr baseline="30000" lang="en" sz="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-5</a:t>
              </a:r>
              <a:r>
                <a:rPr lang="en" sz="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[℃ m/s]</a:t>
              </a:r>
              <a:endParaRPr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4" name="Google Shape;194;p21"/>
            <p:cNvCxnSpPr>
              <a:endCxn id="193" idx="0"/>
            </p:cNvCxnSpPr>
            <p:nvPr/>
          </p:nvCxnSpPr>
          <p:spPr>
            <a:xfrm flipH="1" rot="10800000">
              <a:off x="7260473" y="2032066"/>
              <a:ext cx="425700" cy="9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5" name="Google Shape;195;p21"/>
            <p:cNvSpPr txBox="1"/>
            <p:nvPr/>
          </p:nvSpPr>
          <p:spPr>
            <a:xfrm>
              <a:off x="7776527" y="1227226"/>
              <a:ext cx="1317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00FF"/>
                  </a:solidFill>
                </a:rPr>
                <a:t>Scheme w/ d(TKE)/dt</a:t>
              </a:r>
              <a:endParaRPr sz="13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