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</p:sldIdLst>
  <p:sldSz cy="6858000" cx="9144000"/>
  <p:notesSz cx="7772400" cy="100584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5" Type="http://schemas.openxmlformats.org/officeDocument/2006/relationships/slide" Target="slides/slide2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1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1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11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0604ebb51f_0_8:notes"/>
          <p:cNvSpPr txBox="1"/>
          <p:nvPr>
            <p:ph idx="1" type="body"/>
          </p:nvPr>
        </p:nvSpPr>
        <p:spPr>
          <a:xfrm>
            <a:off x="777225" y="4777725"/>
            <a:ext cx="6217800" cy="452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g20604ebb51f_0_8:notes"/>
          <p:cNvSpPr/>
          <p:nvPr>
            <p:ph idx="2" type="sldImg"/>
          </p:nvPr>
        </p:nvSpPr>
        <p:spPr>
          <a:xfrm>
            <a:off x="1295650" y="754375"/>
            <a:ext cx="518190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0604ebb51f_0_1:notes"/>
          <p:cNvSpPr txBox="1"/>
          <p:nvPr>
            <p:ph idx="1" type="body"/>
          </p:nvPr>
        </p:nvSpPr>
        <p:spPr>
          <a:xfrm>
            <a:off x="777225" y="4777725"/>
            <a:ext cx="6217800" cy="452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g20604ebb51f_0_1:notes"/>
          <p:cNvSpPr/>
          <p:nvPr>
            <p:ph idx="2" type="sldImg"/>
          </p:nvPr>
        </p:nvSpPr>
        <p:spPr>
          <a:xfrm>
            <a:off x="1295650" y="754375"/>
            <a:ext cx="518190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3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13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4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14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9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9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5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15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6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16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7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17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8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18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2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9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19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0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20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3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4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4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5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5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6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6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7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7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8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8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0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10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1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1"/>
          <p:cNvSpPr txBox="1"/>
          <p:nvPr>
            <p:ph idx="1"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1"/>
          <p:cNvSpPr txBox="1"/>
          <p:nvPr>
            <p:ph idx="2"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2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2"/>
          <p:cNvSpPr txBox="1"/>
          <p:nvPr>
            <p:ph idx="1"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2"/>
          <p:cNvSpPr txBox="1"/>
          <p:nvPr>
            <p:ph idx="2"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2"/>
          <p:cNvSpPr txBox="1"/>
          <p:nvPr>
            <p:ph idx="3"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2"/>
          <p:cNvSpPr txBox="1"/>
          <p:nvPr>
            <p:ph idx="4"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6 Content">
  <p:cSld name="Title, 6 Conten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3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3"/>
          <p:cNvSpPr txBox="1"/>
          <p:nvPr>
            <p:ph idx="1"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3"/>
          <p:cNvSpPr txBox="1"/>
          <p:nvPr>
            <p:ph idx="2"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idx="3"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3"/>
          <p:cNvSpPr txBox="1"/>
          <p:nvPr>
            <p:ph idx="4"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3"/>
          <p:cNvSpPr txBox="1"/>
          <p:nvPr>
            <p:ph idx="5"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3"/>
          <p:cNvSpPr txBox="1"/>
          <p:nvPr>
            <p:ph idx="6"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4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4"/>
          <p:cNvSpPr txBox="1"/>
          <p:nvPr>
            <p:ph idx="1"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5"/>
          <p:cNvSpPr txBox="1"/>
          <p:nvPr>
            <p:ph idx="1"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5"/>
          <p:cNvSpPr txBox="1"/>
          <p:nvPr>
            <p:ph idx="2"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6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7"/>
          <p:cNvSpPr txBox="1"/>
          <p:nvPr>
            <p:ph idx="1"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8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8"/>
          <p:cNvSpPr txBox="1"/>
          <p:nvPr>
            <p:ph idx="1"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8"/>
          <p:cNvSpPr txBox="1"/>
          <p:nvPr>
            <p:ph idx="2"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8"/>
          <p:cNvSpPr txBox="1"/>
          <p:nvPr>
            <p:ph idx="3"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9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9"/>
          <p:cNvSpPr txBox="1"/>
          <p:nvPr>
            <p:ph idx="1"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9"/>
          <p:cNvSpPr txBox="1"/>
          <p:nvPr>
            <p:ph idx="2"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9"/>
          <p:cNvSpPr txBox="1"/>
          <p:nvPr>
            <p:ph idx="3"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0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0"/>
          <p:cNvSpPr txBox="1"/>
          <p:nvPr>
            <p:ph idx="1"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0"/>
          <p:cNvSpPr txBox="1"/>
          <p:nvPr>
            <p:ph idx="2"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0"/>
          <p:cNvSpPr txBox="1"/>
          <p:nvPr>
            <p:ph idx="3"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doi.org/10.1029/2021GL095041" TargetMode="External"/><Relationship Id="rId4" Type="http://schemas.openxmlformats.org/officeDocument/2006/relationships/hyperlink" Target="https://doi.org/10.1175/JCLI-D-21-0866.1" TargetMode="External"/></Relationships>
</file>

<file path=ppt/slides/_rels/slide11.xml.rels><?xml version="1.0" encoding="UTF-8" standalone="yes"?><Relationships xmlns="http://schemas.openxmlformats.org/package/2006/relationships"><Relationship Id="rId11" Type="http://schemas.openxmlformats.org/officeDocument/2006/relationships/hyperlink" Target="https://climaf.readthedocs.io/" TargetMode="External"/><Relationship Id="rId10" Type="http://schemas.openxmlformats.org/officeDocument/2006/relationships/hyperlink" Target="https://www.esmvaltool.org/" TargetMode="External"/><Relationship Id="rId13" Type="http://schemas.openxmlformats.org/officeDocument/2006/relationships/hyperlink" Target="https://es-doc.org/" TargetMode="External"/><Relationship Id="rId12" Type="http://schemas.openxmlformats.org/officeDocument/2006/relationships/hyperlink" Target="https://www.gfdl.noaa.gov/mdtf-diagnostics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indico.ictp.it/event/9817/overview" TargetMode="External"/><Relationship Id="rId4" Type="http://schemas.openxmlformats.org/officeDocument/2006/relationships/hyperlink" Target="https://indico.ictp.it/event/9817/overview" TargetMode="External"/><Relationship Id="rId9" Type="http://schemas.openxmlformats.org/officeDocument/2006/relationships/hyperlink" Target="https://github.com/PCMDI/pcmdi_metrics" TargetMode="External"/><Relationship Id="rId15" Type="http://schemas.openxmlformats.org/officeDocument/2006/relationships/hyperlink" Target="https://tropicalpacific.org/" TargetMode="External"/><Relationship Id="rId14" Type="http://schemas.openxmlformats.org/officeDocument/2006/relationships/hyperlink" Target="https://compare.es-doc.org/" TargetMode="External"/><Relationship Id="rId17" Type="http://schemas.openxmlformats.org/officeDocument/2006/relationships/hyperlink" Target="https://tropicalpacific.org/" TargetMode="External"/><Relationship Id="rId16" Type="http://schemas.openxmlformats.org/officeDocument/2006/relationships/hyperlink" Target="https://tropicalpacific.org/" TargetMode="External"/><Relationship Id="rId5" Type="http://schemas.openxmlformats.org/officeDocument/2006/relationships/hyperlink" Target="https://www.wcrp-climate.org/academy" TargetMode="External"/><Relationship Id="rId6" Type="http://schemas.openxmlformats.org/officeDocument/2006/relationships/hyperlink" Target="https://www.wcrp-climate.org/academy" TargetMode="External"/><Relationship Id="rId7" Type="http://schemas.openxmlformats.org/officeDocument/2006/relationships/hyperlink" Target="https://wcrp-cmip.org/cmip7-task-teams/model-benchmarking/" TargetMode="External"/><Relationship Id="rId8" Type="http://schemas.openxmlformats.org/officeDocument/2006/relationships/hyperlink" Target="https://wcrp-cmip.org/cmip7-task-teams/model-benchmarking/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doi.org/10.1029/2021GL097511" TargetMode="External"/><Relationship Id="rId4" Type="http://schemas.openxmlformats.org/officeDocument/2006/relationships/hyperlink" Target="https://doi.org/10.1175/JCLI-D-21-0355.1" TargetMode="External"/><Relationship Id="rId5" Type="http://schemas.openxmlformats.org/officeDocument/2006/relationships/hyperlink" Target="https://doi.org/10.1175/JCLI-D-17-0661.1" TargetMode="External"/><Relationship Id="rId6" Type="http://schemas.openxmlformats.org/officeDocument/2006/relationships/hyperlink" Target="https://doi.org/10.1029/2019GL086765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png"/><Relationship Id="rId4" Type="http://schemas.openxmlformats.org/officeDocument/2006/relationships/image" Target="../media/image1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www.clivar.org/research-foci/enso" TargetMode="External"/><Relationship Id="rId4" Type="http://schemas.openxmlformats.org/officeDocument/2006/relationships/image" Target="../media/image4.png"/><Relationship Id="rId5" Type="http://schemas.openxmlformats.org/officeDocument/2006/relationships/image" Target="../media/image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jpg"/><Relationship Id="rId4" Type="http://schemas.openxmlformats.org/officeDocument/2006/relationships/image" Target="../media/image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17.png"/><Relationship Id="rId6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doi.org/10.1175/BAMS-D-19-0337.1" TargetMode="External"/><Relationship Id="rId4" Type="http://schemas.openxmlformats.org/officeDocument/2006/relationships/hyperlink" Target="https://pcmdi.llnl.gov/research/metrics/enso" TargetMode="External"/><Relationship Id="rId9" Type="http://schemas.openxmlformats.org/officeDocument/2006/relationships/image" Target="../media/image12.png"/><Relationship Id="rId5" Type="http://schemas.openxmlformats.org/officeDocument/2006/relationships/hyperlink" Target="https://github.com/PCMDI/pcmdi_metrics_results_archive/tree/main/metrics_results" TargetMode="External"/><Relationship Id="rId6" Type="http://schemas.openxmlformats.org/officeDocument/2006/relationships/hyperlink" Target="https://pcmdi.llnl.gov/pmp-preliminary-results/interactive_plot/portrait_plot/enso_metric/enso_metrics_interactive_portrait_plots_v20210723.html" TargetMode="External"/><Relationship Id="rId7" Type="http://schemas.openxmlformats.org/officeDocument/2006/relationships/hyperlink" Target="https://github.com/CLIVAR-PRP/ENSO_metrics/wiki" TargetMode="External"/><Relationship Id="rId8" Type="http://schemas.openxmlformats.org/officeDocument/2006/relationships/hyperlink" Target="https://github.com/CLIVAR-PRP/ENSO_metrics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oogle Shape;60;p14"/>
          <p:cNvGrpSpPr/>
          <p:nvPr/>
        </p:nvGrpSpPr>
        <p:grpSpPr>
          <a:xfrm>
            <a:off x="2496812" y="853669"/>
            <a:ext cx="3641188" cy="2644331"/>
            <a:chOff x="2496812" y="777469"/>
            <a:chExt cx="3641188" cy="2644331"/>
          </a:xfrm>
        </p:grpSpPr>
        <p:pic>
          <p:nvPicPr>
            <p:cNvPr id="61" name="Google Shape;61;p1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915280" y="1287720"/>
              <a:ext cx="3222720" cy="21340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nternational Clivar_New Logo_2.png" id="62" name="Google Shape;62;p1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rot="-1555200">
              <a:off x="2632320" y="1064160"/>
              <a:ext cx="1535760" cy="97344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3" name="Google Shape;63;p14"/>
          <p:cNvSpPr txBox="1"/>
          <p:nvPr>
            <p:ph type="title"/>
          </p:nvPr>
        </p:nvSpPr>
        <p:spPr>
          <a:xfrm>
            <a:off x="432000" y="231360"/>
            <a:ext cx="8279700" cy="64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en-US" sz="3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ENSO Metrics: Status &amp; Next Steps</a:t>
            </a:r>
            <a:endParaRPr b="0" sz="36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4"/>
          <p:cNvSpPr/>
          <p:nvPr/>
        </p:nvSpPr>
        <p:spPr>
          <a:xfrm>
            <a:off x="252000" y="3964200"/>
            <a:ext cx="8639700" cy="275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Presented by </a:t>
            </a:r>
            <a:r>
              <a:rPr b="1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Andrew Wittenberg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439"/>
              </a:spcBef>
              <a:spcAft>
                <a:spcPts val="0"/>
              </a:spcAft>
              <a:buNone/>
            </a:pPr>
            <a:r>
              <a:t/>
            </a:r>
            <a:endParaRPr b="0" i="0" sz="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439"/>
              </a:spcBef>
              <a:spcAft>
                <a:spcPts val="0"/>
              </a:spcAft>
              <a:buNone/>
            </a:pPr>
            <a:r>
              <a:t/>
            </a:r>
            <a:endParaRPr b="0" i="0" sz="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439"/>
              </a:spcBef>
              <a:spcAft>
                <a:spcPts val="0"/>
              </a:spcAft>
              <a:buNone/>
            </a:pPr>
            <a:r>
              <a:t/>
            </a:r>
            <a:endParaRPr b="0" i="0" sz="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439"/>
              </a:spcBef>
              <a:spcAft>
                <a:spcPts val="0"/>
              </a:spcAft>
              <a:buNone/>
            </a:pPr>
            <a:r>
              <a:rPr b="0" i="1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with contributions from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439"/>
              </a:spcBef>
              <a:spcAft>
                <a:spcPts val="0"/>
              </a:spcAft>
              <a:buNone/>
            </a:pPr>
            <a:r>
              <a:rPr b="1" i="1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Yann Planton, Jiwoo Lee, and the ENSO Metrics Team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439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439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439"/>
              </a:spcBef>
              <a:spcAft>
                <a:spcPts val="0"/>
              </a:spcAft>
              <a:buNone/>
            </a:pPr>
            <a:r>
              <a:rPr b="0" i="1" lang="en-US" sz="20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CLIVAR Pacific Region Panel Meeting, 13 February 2023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3"/>
          <p:cNvSpPr/>
          <p:nvPr/>
        </p:nvSpPr>
        <p:spPr>
          <a:xfrm>
            <a:off x="152640" y="230640"/>
            <a:ext cx="8838600" cy="5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/>
              <a:t>Recent studies</a:t>
            </a:r>
            <a:r>
              <a:rPr b="1" lang="en-US" sz="2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using the ENSO Metrics </a:t>
            </a:r>
            <a:r>
              <a:rPr b="1" lang="en-US" sz="2800"/>
              <a:t>P</a:t>
            </a:r>
            <a:r>
              <a:rPr b="1" lang="en-US" sz="2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ackage</a:t>
            </a:r>
            <a:endParaRPr b="0" sz="2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23"/>
          <p:cNvSpPr/>
          <p:nvPr/>
        </p:nvSpPr>
        <p:spPr>
          <a:xfrm>
            <a:off x="479000" y="1087325"/>
            <a:ext cx="8389200" cy="54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-45684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500" u="sng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Lee et al. (GRL 2021)</a:t>
            </a:r>
            <a:r>
              <a:rPr b="0" lang="en-US" sz="15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b="0" i="1" lang="en-US" sz="15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“Robust evaluation of ENSO in climate models: How many </a:t>
            </a:r>
            <a:r>
              <a:rPr b="1" i="1" lang="en-US" sz="1500" strike="noStrike">
                <a:solidFill>
                  <a:srgbClr val="000000"/>
                </a:solidFill>
              </a:rPr>
              <a:t>ensemble members</a:t>
            </a:r>
            <a:r>
              <a:rPr b="0" i="1" lang="en-US" sz="15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are needed?”</a:t>
            </a:r>
            <a:br>
              <a:rPr i="1" lang="en-US" sz="1500"/>
            </a:br>
            <a:r>
              <a:rPr b="0" lang="en-US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For </a:t>
            </a:r>
            <a:r>
              <a:rPr b="1" lang="en-US" strike="noStrike">
                <a:solidFill>
                  <a:srgbClr val="000000"/>
                </a:solidFill>
              </a:rPr>
              <a:t>CMIP5/6 &amp; LEs</a:t>
            </a:r>
            <a:r>
              <a:rPr b="0" lang="en-US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need </a:t>
            </a:r>
            <a:r>
              <a:rPr b="0" i="1" lang="en-US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b="0" lang="en-US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lang="en-US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≥</a:t>
            </a:r>
            <a:r>
              <a:rPr b="0" lang="en-US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50 to constrain ENSO baseline &amp; process metrics</a:t>
            </a:r>
            <a:br>
              <a:rPr b="0" lang="en-US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lang="en-US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Less for climatology (</a:t>
            </a:r>
            <a:r>
              <a:rPr b="0" i="1" lang="en-US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b="0" lang="en-US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lang="en-US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≥</a:t>
            </a:r>
            <a:r>
              <a:rPr b="0" lang="en-US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6) &amp; ENSO teleconnections (</a:t>
            </a:r>
            <a:r>
              <a:rPr b="0" i="1" lang="en-US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b="0" lang="en-US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lang="en-US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≥</a:t>
            </a:r>
            <a:r>
              <a:rPr b="0" lang="en-US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12)</a:t>
            </a:r>
            <a:br>
              <a:rPr b="0" lang="en-US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lang="en-US" sz="12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0" i="1" lang="en-US" sz="1200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for 95% of N-ensemble means (of 1979-2018 metrics) to fall within 10% of actual mean metric</a:t>
            </a:r>
            <a:br>
              <a:rPr b="0" i="1" lang="en-US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lang="en-US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684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00" u="sng">
                <a:solidFill>
                  <a:schemeClr val="hlink"/>
                </a:solidFill>
                <a:hlinkClick r:id="rId4"/>
              </a:rPr>
              <a:t>Xu et al. (JC 2022)</a:t>
            </a:r>
            <a:r>
              <a:rPr lang="en-US" sz="1500">
                <a:solidFill>
                  <a:schemeClr val="dk1"/>
                </a:solidFill>
              </a:rPr>
              <a:t>: “The Andes affect ENSO statistics”</a:t>
            </a:r>
            <a:br>
              <a:rPr lang="en-US" sz="1500">
                <a:solidFill>
                  <a:schemeClr val="dk1"/>
                </a:solidFill>
              </a:rPr>
            </a:br>
            <a:r>
              <a:rPr lang="en-US">
                <a:solidFill>
                  <a:schemeClr val="dk1"/>
                </a:solidFill>
              </a:rPr>
              <a:t>- Elevate the Andes to more realistic levels in CESM_1.2.2</a:t>
            </a:r>
            <a:br>
              <a:rPr lang="en-US">
                <a:solidFill>
                  <a:schemeClr val="dk1"/>
                </a:solidFill>
              </a:rPr>
            </a:br>
            <a:r>
              <a:rPr lang="en-US">
                <a:solidFill>
                  <a:schemeClr val="dk1"/>
                </a:solidFill>
              </a:rPr>
              <a:t>	→ better (more LN-like) troPac climate</a:t>
            </a:r>
            <a:br>
              <a:rPr lang="en-US">
                <a:solidFill>
                  <a:schemeClr val="dk1"/>
                </a:solidFill>
              </a:rPr>
            </a:br>
            <a:r>
              <a:rPr lang="en-US">
                <a:solidFill>
                  <a:schemeClr val="dk1"/>
                </a:solidFill>
              </a:rPr>
              <a:t>	→ weaker ENSO; more asymmetric, irregular, evaporatively-damped</a:t>
            </a:r>
            <a:br>
              <a:rPr lang="en-US">
                <a:solidFill>
                  <a:schemeClr val="dk1"/>
                </a:solidFill>
              </a:rPr>
            </a:br>
            <a:br>
              <a:rPr lang="en-US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indent="-45684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5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Planton et al. (in prep for JAMES): </a:t>
            </a:r>
            <a:r>
              <a:rPr b="0" i="1" lang="en-US" sz="15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“Detecting ENSO variance changes in a </a:t>
            </a:r>
            <a:r>
              <a:rPr b="1" i="1" lang="en-US" sz="1500" strike="noStrike">
                <a:solidFill>
                  <a:srgbClr val="000000"/>
                </a:solidFill>
              </a:rPr>
              <a:t>warmer world</a:t>
            </a:r>
            <a:r>
              <a:rPr b="0" i="1" lang="en-US" sz="15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.”</a:t>
            </a:r>
            <a:br>
              <a:rPr b="0" i="1" lang="en-US" sz="15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lang="en-US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b="1" lang="en-US" strike="noStrike">
                <a:solidFill>
                  <a:srgbClr val="000000"/>
                </a:solidFill>
              </a:rPr>
              <a:t>CMIP6</a:t>
            </a:r>
            <a:r>
              <a:rPr b="0" lang="en-US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historical runs: </a:t>
            </a:r>
            <a:r>
              <a:rPr lang="en-US"/>
              <a:t>Samp</a:t>
            </a:r>
            <a:r>
              <a:rPr b="0" lang="en-US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 size to detect past &amp; future ENSO amplitude changes?</a:t>
            </a:r>
            <a:br>
              <a:rPr b="0" lang="en-US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lang="en-US" sz="12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0" i="1" lang="en-US" sz="1200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Need 5 – 9 members, for </a:t>
            </a:r>
            <a:r>
              <a:rPr i="1" lang="en-US" sz="1200">
                <a:solidFill>
                  <a:srgbClr val="666666"/>
                </a:solidFill>
              </a:rPr>
              <a:t>ensemble</a:t>
            </a:r>
            <a:r>
              <a:rPr b="0" i="1" lang="en-US" sz="1200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-mean 30yr variance to fall within 15% of </a:t>
            </a:r>
            <a:r>
              <a:rPr b="0" i="1" lang="en-US" sz="1200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actual</a:t>
            </a:r>
            <a:r>
              <a:rPr b="0" i="1" lang="en-US" sz="1200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 long-term variance</a:t>
            </a:r>
            <a:br>
              <a:rPr b="0" i="1" lang="en-US" sz="1200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lang="en-US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en-US"/>
              <a:t> If ENSO strengthens</a:t>
            </a:r>
            <a:r>
              <a:rPr b="0" lang="en-US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→ more decadal modulation → later detection</a:t>
            </a:r>
            <a:br>
              <a:rPr lang="en-US"/>
            </a:br>
            <a:r>
              <a:rPr b="0" lang="en-US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Quiet/hyperactive ENSO decades can aid earlier detection</a:t>
            </a:r>
            <a:br>
              <a:rPr lang="en-US"/>
            </a:br>
            <a:br>
              <a:rPr lang="en-US"/>
            </a:br>
            <a:endParaRPr sz="1500"/>
          </a:p>
          <a:p>
            <a:pPr indent="-45684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500">
                <a:solidFill>
                  <a:schemeClr val="dk1"/>
                </a:solidFill>
              </a:rPr>
              <a:t>Lee</a:t>
            </a:r>
            <a:r>
              <a:rPr lang="en-US" sz="1500">
                <a:solidFill>
                  <a:schemeClr val="dk1"/>
                </a:solidFill>
              </a:rPr>
              <a:t> et al. (in prep for GMD): </a:t>
            </a:r>
            <a:r>
              <a:rPr i="1" lang="en-US" sz="1500">
                <a:solidFill>
                  <a:schemeClr val="dk1"/>
                </a:solidFill>
              </a:rPr>
              <a:t>“Diversifying objective summaries of Earth system model performance: An overview of the </a:t>
            </a:r>
            <a:r>
              <a:rPr b="1" i="1" lang="en-US" sz="1500">
                <a:solidFill>
                  <a:schemeClr val="dk1"/>
                </a:solidFill>
              </a:rPr>
              <a:t>PCMDI Metrics Package (PMP)</a:t>
            </a:r>
            <a:r>
              <a:rPr i="1" lang="en-US" sz="1500">
                <a:solidFill>
                  <a:schemeClr val="dk1"/>
                </a:solidFill>
              </a:rPr>
              <a:t>.”</a:t>
            </a:r>
            <a:br>
              <a:rPr i="1" lang="en-US" sz="1500">
                <a:solidFill>
                  <a:schemeClr val="dk1"/>
                </a:solidFill>
              </a:rPr>
            </a:br>
            <a:r>
              <a:rPr lang="en-US">
                <a:solidFill>
                  <a:schemeClr val="dk1"/>
                </a:solidFill>
              </a:rPr>
              <a:t>- A section is devoted to the </a:t>
            </a:r>
            <a:r>
              <a:rPr b="1" lang="en-US">
                <a:solidFill>
                  <a:schemeClr val="dk1"/>
                </a:solidFill>
              </a:rPr>
              <a:t>ENSO metrics</a:t>
            </a:r>
            <a:endParaRPr sz="150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4"/>
          <p:cNvSpPr/>
          <p:nvPr/>
        </p:nvSpPr>
        <p:spPr>
          <a:xfrm>
            <a:off x="152640" y="535440"/>
            <a:ext cx="8838600" cy="5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/>
              <a:t>Community Connections</a:t>
            </a:r>
            <a:endParaRPr b="0" sz="2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24"/>
          <p:cNvSpPr/>
          <p:nvPr/>
        </p:nvSpPr>
        <p:spPr>
          <a:xfrm>
            <a:off x="486025" y="1468325"/>
            <a:ext cx="8382300" cy="46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hlink"/>
                </a:solidFill>
                <a:hlinkClick r:id="rId3"/>
              </a:rPr>
              <a:t>CLIVAR/ICTP </a:t>
            </a:r>
            <a:r>
              <a:rPr b="1" lang="en-US" sz="1800" u="sng">
                <a:solidFill>
                  <a:schemeClr val="hlink"/>
                </a:solidFill>
                <a:hlinkClick r:id="rId4"/>
              </a:rPr>
              <a:t>ENSO Summer School</a:t>
            </a:r>
            <a:br>
              <a:rPr lang="en-US" sz="1700">
                <a:solidFill>
                  <a:schemeClr val="dk1"/>
                </a:solidFill>
              </a:rPr>
            </a:br>
            <a:r>
              <a:rPr lang="en-US">
                <a:solidFill>
                  <a:schemeClr val="dk1"/>
                </a:solidFill>
              </a:rPr>
              <a:t>	</a:t>
            </a:r>
            <a:r>
              <a:rPr b="1" lang="en-US">
                <a:solidFill>
                  <a:schemeClr val="dk1"/>
                </a:solidFill>
              </a:rPr>
              <a:t>Yann Planton</a:t>
            </a:r>
            <a:r>
              <a:rPr lang="en-US">
                <a:solidFill>
                  <a:schemeClr val="dk1"/>
                </a:solidFill>
              </a:rPr>
              <a:t> developed &amp; ran student tutorials, applying package to CMIP6</a:t>
            </a:r>
            <a:br>
              <a:rPr lang="en-US">
                <a:solidFill>
                  <a:schemeClr val="dk1"/>
                </a:solidFill>
              </a:rPr>
            </a:br>
            <a:r>
              <a:rPr lang="en-US">
                <a:solidFill>
                  <a:schemeClr val="dk1"/>
                </a:solidFill>
              </a:rPr>
              <a:t>	→ supported the </a:t>
            </a:r>
            <a:r>
              <a:rPr i="1" lang="en-US" u="sng">
                <a:solidFill>
                  <a:schemeClr val="hlink"/>
                </a:solidFill>
                <a:hlinkClick r:id="rId5"/>
              </a:rPr>
              <a:t>WCRP Academy</a:t>
            </a:r>
            <a:r>
              <a:rPr lang="en-US" u="sng">
                <a:solidFill>
                  <a:schemeClr val="hlink"/>
                </a:solidFill>
                <a:hlinkClick r:id="rId6"/>
              </a:rPr>
              <a:t> Lighthouse Activity (LHA)</a:t>
            </a:r>
            <a:br>
              <a:rPr lang="en-US">
                <a:solidFill>
                  <a:schemeClr val="dk1"/>
                </a:solidFill>
              </a:rPr>
            </a:br>
            <a:br>
              <a:rPr lang="en-US">
                <a:solidFill>
                  <a:schemeClr val="dk1"/>
                </a:solidFill>
              </a:rPr>
            </a:br>
            <a:endParaRPr sz="1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</a:rPr>
              <a:t>Jiwoo Lee</a:t>
            </a:r>
            <a:r>
              <a:rPr lang="en-US" sz="1800">
                <a:solidFill>
                  <a:schemeClr val="dk1"/>
                </a:solidFill>
              </a:rPr>
              <a:t> joined the </a:t>
            </a:r>
            <a:r>
              <a:rPr b="1" lang="en-US" sz="1800" u="sng">
                <a:solidFill>
                  <a:schemeClr val="hlink"/>
                </a:solidFill>
                <a:hlinkClick r:id="rId7"/>
              </a:rPr>
              <a:t>CMIP7</a:t>
            </a:r>
            <a:r>
              <a:rPr lang="en-US" sz="1800" u="sng">
                <a:solidFill>
                  <a:schemeClr val="hlink"/>
                </a:solidFill>
                <a:hlinkClick r:id="rId8"/>
              </a:rPr>
              <a:t> Climate Model Benchmarking Task Team</a:t>
            </a:r>
            <a:br>
              <a:rPr lang="en-US" sz="1700">
                <a:solidFill>
                  <a:schemeClr val="dk1"/>
                </a:solidFill>
              </a:rPr>
            </a:br>
            <a:r>
              <a:rPr lang="en-US">
                <a:solidFill>
                  <a:schemeClr val="dk1"/>
                </a:solidFill>
              </a:rPr>
              <a:t>	→ Actively promoting the CLIVAR ENSO Metrics via the PMP framework</a:t>
            </a:r>
            <a:br>
              <a:rPr lang="en-US" sz="1600">
                <a:solidFill>
                  <a:schemeClr val="dk1"/>
                </a:solidFill>
              </a:rPr>
            </a:br>
            <a:br>
              <a:rPr lang="en-US" sz="1600">
                <a:solidFill>
                  <a:schemeClr val="dk1"/>
                </a:solidFill>
              </a:rPr>
            </a:br>
            <a:endParaRPr sz="1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</a:rPr>
              <a:t>Connections with other community efforts</a:t>
            </a:r>
            <a:br>
              <a:rPr lang="en-US" sz="1700">
                <a:solidFill>
                  <a:schemeClr val="dk1"/>
                </a:solidFill>
              </a:rPr>
            </a:br>
            <a:r>
              <a:rPr lang="en-US">
                <a:solidFill>
                  <a:schemeClr val="dk1"/>
                </a:solidFill>
              </a:rPr>
              <a:t>	</a:t>
            </a:r>
            <a:r>
              <a:rPr lang="en-US" u="sng">
                <a:solidFill>
                  <a:schemeClr val="hlink"/>
                </a:solidFill>
                <a:hlinkClick r:id="rId9"/>
              </a:rPr>
              <a:t>PMP</a:t>
            </a:r>
            <a:r>
              <a:rPr lang="en-US">
                <a:solidFill>
                  <a:schemeClr val="dk1"/>
                </a:solidFill>
              </a:rPr>
              <a:t>, </a:t>
            </a:r>
            <a:r>
              <a:rPr lang="en-US" u="sng">
                <a:solidFill>
                  <a:schemeClr val="hlink"/>
                </a:solidFill>
                <a:hlinkClick r:id="rId10"/>
              </a:rPr>
              <a:t>ESMValTool</a:t>
            </a:r>
            <a:r>
              <a:rPr lang="en-US">
                <a:solidFill>
                  <a:schemeClr val="dk1"/>
                </a:solidFill>
              </a:rPr>
              <a:t>, </a:t>
            </a:r>
            <a:r>
              <a:rPr lang="en-US" u="sng">
                <a:solidFill>
                  <a:schemeClr val="hlink"/>
                </a:solidFill>
                <a:hlinkClick r:id="rId11"/>
              </a:rPr>
              <a:t>CliMAF</a:t>
            </a:r>
            <a:r>
              <a:rPr lang="en-US">
                <a:solidFill>
                  <a:schemeClr val="dk1"/>
                </a:solidFill>
              </a:rPr>
              <a:t>, </a:t>
            </a:r>
            <a:r>
              <a:rPr lang="en-US" u="sng">
                <a:solidFill>
                  <a:schemeClr val="hlink"/>
                </a:solidFill>
                <a:hlinkClick r:id="rId12"/>
              </a:rPr>
              <a:t>MDTF</a:t>
            </a:r>
            <a:br>
              <a:rPr lang="en-US">
                <a:solidFill>
                  <a:schemeClr val="dk1"/>
                </a:solidFill>
              </a:rPr>
            </a:br>
            <a:r>
              <a:rPr lang="en-US">
                <a:solidFill>
                  <a:schemeClr val="dk1"/>
                </a:solidFill>
              </a:rPr>
              <a:t>	</a:t>
            </a:r>
            <a:r>
              <a:rPr lang="en-US" u="sng">
                <a:solidFill>
                  <a:schemeClr val="hlink"/>
                </a:solidFill>
                <a:hlinkClick r:id="rId13"/>
              </a:rPr>
              <a:t>ES-Doc</a:t>
            </a:r>
            <a:r>
              <a:rPr lang="en-US">
                <a:solidFill>
                  <a:schemeClr val="dk1"/>
                </a:solidFill>
              </a:rPr>
              <a:t> &amp; </a:t>
            </a:r>
            <a:r>
              <a:rPr lang="en-US" u="sng">
                <a:solidFill>
                  <a:schemeClr val="hlink"/>
                </a:solidFill>
                <a:hlinkClick r:id="rId14"/>
              </a:rPr>
              <a:t>Comparator</a:t>
            </a:r>
            <a:r>
              <a:rPr lang="en-US">
                <a:solidFill>
                  <a:schemeClr val="dk1"/>
                </a:solidFill>
              </a:rPr>
              <a:t>: model resolution, lineage, parameterization schemes</a:t>
            </a:r>
            <a:br>
              <a:rPr lang="en-US" sz="1600"/>
            </a:br>
            <a:br>
              <a:rPr lang="en-US" sz="1600"/>
            </a:br>
            <a:endParaRPr sz="1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hlink"/>
                </a:solidFill>
                <a:hlinkClick r:id="rId15"/>
              </a:rPr>
              <a:t>Tropical Pacific Observing System (</a:t>
            </a:r>
            <a:r>
              <a:rPr b="1" lang="en-US" sz="1800" u="sng">
                <a:solidFill>
                  <a:schemeClr val="hlink"/>
                </a:solidFill>
                <a:hlinkClick r:id="rId16"/>
              </a:rPr>
              <a:t>TPOS</a:t>
            </a:r>
            <a:r>
              <a:rPr lang="en-US" sz="1800" u="sng">
                <a:solidFill>
                  <a:schemeClr val="hlink"/>
                </a:solidFill>
                <a:hlinkClick r:id="rId17"/>
              </a:rPr>
              <a:t>)</a:t>
            </a:r>
            <a:br>
              <a:rPr lang="en-US" sz="1700">
                <a:solidFill>
                  <a:schemeClr val="dk1"/>
                </a:solidFill>
              </a:rPr>
            </a:br>
            <a:r>
              <a:rPr lang="en-US" sz="1700">
                <a:solidFill>
                  <a:schemeClr val="dk1"/>
                </a:solidFill>
              </a:rPr>
              <a:t>	</a:t>
            </a:r>
            <a:r>
              <a:rPr lang="en-US">
                <a:solidFill>
                  <a:schemeClr val="dk1"/>
                </a:solidFill>
              </a:rPr>
              <a:t>Obs targeting + new reference data</a:t>
            </a:r>
            <a:endParaRPr sz="150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5"/>
          <p:cNvSpPr/>
          <p:nvPr/>
        </p:nvSpPr>
        <p:spPr>
          <a:xfrm>
            <a:off x="152640" y="383040"/>
            <a:ext cx="8838600" cy="5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/>
              <a:t>Next Steps for ENSO Metrics</a:t>
            </a:r>
            <a:endParaRPr b="0" sz="2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25"/>
          <p:cNvSpPr/>
          <p:nvPr/>
        </p:nvSpPr>
        <p:spPr>
          <a:xfrm>
            <a:off x="270925" y="1289475"/>
            <a:ext cx="8838600" cy="511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700"/>
              <a:t>Leverage recent enhancements</a:t>
            </a:r>
            <a:br>
              <a:rPr lang="en-US" sz="1700"/>
            </a:br>
            <a:r>
              <a:rPr lang="en-US" sz="1700"/>
              <a:t>	</a:t>
            </a:r>
            <a:r>
              <a:rPr lang="en-US"/>
              <a:t>- Added more </a:t>
            </a:r>
            <a:r>
              <a:rPr b="1" lang="en-US"/>
              <a:t>obs datasets</a:t>
            </a:r>
            <a:r>
              <a:rPr lang="en-US"/>
              <a:t> to test robustness (Planton et al., in prep)</a:t>
            </a:r>
            <a:br>
              <a:rPr lang="en-US"/>
            </a:br>
            <a:r>
              <a:rPr lang="en-US"/>
              <a:t>	- </a:t>
            </a:r>
            <a:r>
              <a:rPr b="1" lang="en-US"/>
              <a:t>Index statistics</a:t>
            </a:r>
            <a:r>
              <a:rPr lang="en-US"/>
              <a:t>: mean, stddev, skewness, d.o.f. → significance</a:t>
            </a:r>
            <a:br>
              <a:rPr lang="en-US"/>
            </a:br>
            <a:r>
              <a:rPr lang="en-US"/>
              <a:t>	- </a:t>
            </a:r>
            <a:r>
              <a:rPr b="1" lang="en-US"/>
              <a:t>Wait times</a:t>
            </a:r>
            <a:r>
              <a:rPr lang="en-US"/>
              <a:t> between ENSO events: mean, stddev, skewness, PDFs, transition probabilities</a:t>
            </a:r>
            <a:br>
              <a:rPr lang="en-US"/>
            </a:br>
            <a:endParaRPr sz="22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700"/>
              <a:t>New metrics in development</a:t>
            </a:r>
            <a:br>
              <a:rPr lang="en-US" sz="1700"/>
            </a:br>
            <a:r>
              <a:rPr lang="en-US" sz="1700"/>
              <a:t>	</a:t>
            </a:r>
            <a:r>
              <a:rPr lang="en-US">
                <a:solidFill>
                  <a:schemeClr val="dk1"/>
                </a:solidFill>
              </a:rPr>
              <a:t>- ENSO regional </a:t>
            </a:r>
            <a:r>
              <a:rPr b="1" lang="en-US">
                <a:solidFill>
                  <a:schemeClr val="dk1"/>
                </a:solidFill>
              </a:rPr>
              <a:t>teleconnections</a:t>
            </a:r>
            <a:r>
              <a:rPr lang="en-US">
                <a:solidFill>
                  <a:schemeClr val="dk1"/>
                </a:solidFill>
              </a:rPr>
              <a:t>: regressions, composites (per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McGregor et al. 2022</a:t>
            </a:r>
            <a:r>
              <a:rPr lang="en-US">
                <a:solidFill>
                  <a:schemeClr val="dk1"/>
                </a:solidFill>
              </a:rPr>
              <a:t>)</a:t>
            </a:r>
            <a:br>
              <a:rPr lang="en-US">
                <a:solidFill>
                  <a:schemeClr val="dk1"/>
                </a:solidFill>
              </a:rPr>
            </a:br>
            <a:r>
              <a:rPr lang="en-US">
                <a:solidFill>
                  <a:schemeClr val="dk1"/>
                </a:solidFill>
              </a:rPr>
              <a:t>	- New ENSO </a:t>
            </a:r>
            <a:r>
              <a:rPr b="1" lang="en-US">
                <a:solidFill>
                  <a:schemeClr val="dk1"/>
                </a:solidFill>
              </a:rPr>
              <a:t>process metrics</a:t>
            </a:r>
            <a:r>
              <a:rPr lang="en-US">
                <a:solidFill>
                  <a:schemeClr val="dk1"/>
                </a:solidFill>
              </a:rPr>
              <a:t> (per </a:t>
            </a:r>
            <a:r>
              <a:rPr lang="en-US" u="sng">
                <a:solidFill>
                  <a:schemeClr val="hlink"/>
                </a:solidFill>
                <a:hlinkClick r:id="rId4"/>
              </a:rPr>
              <a:t>Chen et al. JC 2021</a:t>
            </a:r>
            <a:r>
              <a:rPr lang="en-US">
                <a:solidFill>
                  <a:schemeClr val="dk1"/>
                </a:solidFill>
              </a:rPr>
              <a:t>)</a:t>
            </a:r>
            <a:br>
              <a:rPr lang="en-US">
                <a:solidFill>
                  <a:schemeClr val="dk1"/>
                </a:solidFill>
              </a:rPr>
            </a:br>
            <a:r>
              <a:rPr lang="en-US">
                <a:solidFill>
                  <a:schemeClr val="dk1"/>
                </a:solidFill>
              </a:rPr>
              <a:t>		BWJ indices, ML heat budget, nonlinear dynamical heating (NDH)</a:t>
            </a:r>
            <a:br>
              <a:rPr lang="en-US">
                <a:solidFill>
                  <a:schemeClr val="dk1"/>
                </a:solidFill>
              </a:rPr>
            </a:br>
            <a:r>
              <a:rPr lang="en-US">
                <a:solidFill>
                  <a:schemeClr val="dk1"/>
                </a:solidFill>
              </a:rPr>
              <a:t>	- Model-analogs as metrics of ENSO </a:t>
            </a:r>
            <a:r>
              <a:rPr b="1" lang="en-US">
                <a:solidFill>
                  <a:schemeClr val="dk1"/>
                </a:solidFill>
              </a:rPr>
              <a:t>evolution, predictability, forecast skill</a:t>
            </a:r>
            <a:br>
              <a:rPr lang="en-US">
                <a:solidFill>
                  <a:schemeClr val="dk1"/>
                </a:solidFill>
              </a:rPr>
            </a:br>
            <a:r>
              <a:rPr lang="en-US">
                <a:solidFill>
                  <a:schemeClr val="dk1"/>
                </a:solidFill>
              </a:rPr>
              <a:t>		Applied to NMME &amp; CMIP5 historical: Ding et al. (</a:t>
            </a:r>
            <a:r>
              <a:rPr lang="en-US" u="sng">
                <a:solidFill>
                  <a:schemeClr val="hlink"/>
                </a:solidFill>
                <a:hlinkClick r:id="rId5"/>
              </a:rPr>
              <a:t>JC 2018</a:t>
            </a:r>
            <a:r>
              <a:rPr lang="en-US"/>
              <a:t>; </a:t>
            </a:r>
            <a:r>
              <a:rPr lang="en-US" u="sng">
                <a:solidFill>
                  <a:schemeClr val="hlink"/>
                </a:solidFill>
                <a:hlinkClick r:id="rId6"/>
              </a:rPr>
              <a:t>GRL 2020</a:t>
            </a:r>
            <a:r>
              <a:rPr lang="en-US">
                <a:solidFill>
                  <a:schemeClr val="dk1"/>
                </a:solidFill>
              </a:rPr>
              <a:t>)</a:t>
            </a:r>
            <a:br>
              <a:rPr lang="en-US">
                <a:solidFill>
                  <a:schemeClr val="dk1"/>
                </a:solidFill>
              </a:rPr>
            </a:br>
            <a:r>
              <a:rPr lang="en-US">
                <a:solidFill>
                  <a:schemeClr val="dk1"/>
                </a:solidFill>
              </a:rPr>
              <a:t>		Applied to CMIP6 &amp; LE, historical &amp; future: Lou et al. (subm. &amp; in prep.)</a:t>
            </a:r>
            <a:br>
              <a:rPr lang="en-US">
                <a:solidFill>
                  <a:schemeClr val="dk1"/>
                </a:solidFill>
              </a:rPr>
            </a:br>
            <a:r>
              <a:rPr lang="en-US">
                <a:solidFill>
                  <a:schemeClr val="dk1"/>
                </a:solidFill>
              </a:rPr>
              <a:t>		+ ongoing work at NOAA PSL &amp; GFDL</a:t>
            </a:r>
            <a:br>
              <a:rPr lang="en-US">
                <a:solidFill>
                  <a:schemeClr val="dk1"/>
                </a:solidFill>
              </a:rPr>
            </a:br>
            <a:r>
              <a:rPr lang="en-US"/>
              <a:t>	- </a:t>
            </a:r>
            <a:r>
              <a:rPr lang="en-US">
                <a:solidFill>
                  <a:schemeClr val="dk1"/>
                </a:solidFill>
              </a:rPr>
              <a:t>CLIVAR PRP Working Group on </a:t>
            </a:r>
            <a:r>
              <a:rPr b="1" lang="en-US">
                <a:solidFill>
                  <a:schemeClr val="dk1"/>
                </a:solidFill>
              </a:rPr>
              <a:t>Conceptual Models of ENSO</a:t>
            </a:r>
            <a:br>
              <a:rPr b="1" lang="en-US">
                <a:solidFill>
                  <a:schemeClr val="dk1"/>
                </a:solidFill>
              </a:rPr>
            </a:br>
            <a:endParaRPr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dk1"/>
                </a:solidFill>
              </a:rPr>
              <a:t>New &amp; proposed projects:</a:t>
            </a:r>
            <a:br>
              <a:rPr lang="en-US" sz="1700">
                <a:solidFill>
                  <a:schemeClr val="dk1"/>
                </a:solidFill>
              </a:rPr>
            </a:br>
            <a:r>
              <a:rPr lang="en-US" sz="1700">
                <a:solidFill>
                  <a:schemeClr val="dk1"/>
                </a:solidFill>
              </a:rPr>
              <a:t>	</a:t>
            </a:r>
            <a:r>
              <a:rPr lang="en-US">
                <a:solidFill>
                  <a:schemeClr val="dk1"/>
                </a:solidFill>
              </a:rPr>
              <a:t>- Impact of </a:t>
            </a:r>
            <a:r>
              <a:rPr b="1" lang="en-US">
                <a:solidFill>
                  <a:schemeClr val="dk1"/>
                </a:solidFill>
              </a:rPr>
              <a:t>climate change</a:t>
            </a:r>
            <a:r>
              <a:rPr lang="en-US">
                <a:solidFill>
                  <a:schemeClr val="dk1"/>
                </a:solidFill>
              </a:rPr>
              <a:t> on ENSO (Planton, Lee, et al., in prep)</a:t>
            </a:r>
            <a:br>
              <a:rPr lang="en-US">
                <a:solidFill>
                  <a:schemeClr val="dk1"/>
                </a:solidFill>
              </a:rPr>
            </a:br>
            <a:r>
              <a:rPr lang="en-US">
                <a:solidFill>
                  <a:schemeClr val="dk1"/>
                </a:solidFill>
              </a:rPr>
              <a:t>	- EqPac </a:t>
            </a:r>
            <a:r>
              <a:rPr b="1" lang="en-US">
                <a:solidFill>
                  <a:schemeClr val="dk1"/>
                </a:solidFill>
              </a:rPr>
              <a:t>upwelling &amp; mixing</a:t>
            </a:r>
            <a:r>
              <a:rPr lang="en-US">
                <a:solidFill>
                  <a:schemeClr val="dk1"/>
                </a:solidFill>
              </a:rPr>
              <a:t> in CGCMs (Wittenberg et al., NOAA CVP), funded 2023-25</a:t>
            </a:r>
            <a:br>
              <a:rPr lang="en-US">
                <a:solidFill>
                  <a:schemeClr val="dk1"/>
                </a:solidFill>
              </a:rPr>
            </a:br>
            <a:r>
              <a:rPr lang="en-US">
                <a:solidFill>
                  <a:schemeClr val="dk1"/>
                </a:solidFill>
              </a:rPr>
              <a:t>	- Dynamical ENSO metrics &amp; </a:t>
            </a:r>
            <a:r>
              <a:rPr b="1" lang="en-US">
                <a:solidFill>
                  <a:schemeClr val="dk1"/>
                </a:solidFill>
              </a:rPr>
              <a:t>emergent constraints</a:t>
            </a:r>
            <a:r>
              <a:rPr lang="en-US">
                <a:solidFill>
                  <a:schemeClr val="dk1"/>
                </a:solidFill>
              </a:rPr>
              <a:t> (Jin et al., NOAA MAPP), submitted</a:t>
            </a:r>
            <a:endParaRPr sz="150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6"/>
          <p:cNvSpPr txBox="1"/>
          <p:nvPr>
            <p:ph idx="4294967295" type="title"/>
          </p:nvPr>
        </p:nvSpPr>
        <p:spPr>
          <a:xfrm>
            <a:off x="152640" y="383040"/>
            <a:ext cx="8839200" cy="51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Action Items for PRP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26"/>
          <p:cNvSpPr txBox="1"/>
          <p:nvPr/>
        </p:nvSpPr>
        <p:spPr>
          <a:xfrm>
            <a:off x="667075" y="1225900"/>
            <a:ext cx="8201400" cy="510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 </a:t>
            </a:r>
            <a:r>
              <a:rPr b="1" lang="en-US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Feedback</a:t>
            </a:r>
            <a:r>
              <a:rPr b="0" lang="en-US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on metrics, interfaces, development, </a:t>
            </a:r>
            <a:r>
              <a:rPr lang="en-US" sz="1800"/>
              <a:t>dissemination</a:t>
            </a:r>
            <a:br>
              <a:rPr lang="en-US" sz="1800"/>
            </a:b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 Recommend </a:t>
            </a:r>
            <a:r>
              <a:rPr b="1" lang="en-US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observational</a:t>
            </a:r>
            <a:r>
              <a:rPr b="0" lang="en-US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references</a:t>
            </a:r>
            <a:br>
              <a:rPr b="0" lang="en-US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lang="en-US" sz="15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- </a:t>
            </a:r>
            <a:r>
              <a:rPr lang="en-US" sz="1500"/>
              <a:t>Latest </a:t>
            </a:r>
            <a:r>
              <a:rPr i="1" lang="en-US" sz="1500"/>
              <a:t>g</a:t>
            </a:r>
            <a:r>
              <a:rPr b="0" i="1" lang="en-US" sz="15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ridded</a:t>
            </a:r>
            <a:r>
              <a:rPr b="0" lang="en-US" sz="15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products, reanalyses</a:t>
            </a:r>
            <a:br>
              <a:rPr lang="en-US" sz="1500"/>
            </a:br>
            <a:r>
              <a:rPr lang="en-US" sz="1500"/>
              <a:t>	- H</a:t>
            </a:r>
            <a:r>
              <a:rPr b="0" lang="en-US" sz="15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ow to best charac</a:t>
            </a:r>
            <a:r>
              <a:rPr lang="en-US" sz="1500"/>
              <a:t>terize obs</a:t>
            </a:r>
            <a:r>
              <a:rPr b="0" lang="en-US" sz="15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uncertaint</a:t>
            </a:r>
            <a:r>
              <a:rPr lang="en-US" sz="1500"/>
              <a:t>ies</a:t>
            </a:r>
            <a:r>
              <a:rPr b="0" lang="en-US" sz="15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br>
              <a:rPr lang="en-US" sz="1500"/>
            </a:br>
            <a:r>
              <a:rPr b="0" lang="en-US" sz="15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- Best epochs to use?</a:t>
            </a:r>
            <a:br>
              <a:rPr lang="en-US" sz="1500"/>
            </a:b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 Recommended </a:t>
            </a:r>
            <a:r>
              <a:rPr b="1" lang="en-US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realizations</a:t>
            </a:r>
            <a:r>
              <a:rPr b="0" lang="en-US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for model &amp; obs (epochs, ensemble sizes)</a:t>
            </a:r>
            <a:br>
              <a:rPr lang="en-US" sz="1800"/>
            </a:b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4. Ideas for ne</a:t>
            </a:r>
            <a:r>
              <a:rPr lang="en-US" sz="1800"/>
              <a:t>w</a:t>
            </a:r>
            <a:r>
              <a:rPr b="0" lang="en-US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metrics</a:t>
            </a:r>
            <a:br>
              <a:rPr b="0" lang="en-US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lang="en-US" sz="15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- </a:t>
            </a:r>
            <a:r>
              <a:rPr b="1" lang="en-US" sz="15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Expand</a:t>
            </a:r>
            <a:r>
              <a:rPr b="0" lang="en-US" sz="15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existing collections: e.g. connect to </a:t>
            </a:r>
            <a:r>
              <a:rPr b="1" lang="en-US" sz="1500" strike="noStrike">
                <a:solidFill>
                  <a:srgbClr val="008000"/>
                </a:solidFill>
              </a:rPr>
              <a:t>conceptual models</a:t>
            </a:r>
            <a:br>
              <a:rPr b="1" lang="en-US" sz="1500" strike="noStrike">
                <a:solidFill>
                  <a:srgbClr val="008000"/>
                </a:solidFill>
              </a:rPr>
            </a:br>
            <a:r>
              <a:rPr b="0" lang="en-US" sz="15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- </a:t>
            </a:r>
            <a:r>
              <a:rPr b="1" lang="en-US" sz="15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New</a:t>
            </a:r>
            <a:r>
              <a:rPr b="1" lang="en-US" sz="1500" strike="noStrike">
                <a:solidFill>
                  <a:srgbClr val="000000"/>
                </a:solidFill>
              </a:rPr>
              <a:t> collections</a:t>
            </a:r>
            <a:r>
              <a:rPr b="0" lang="en-US" sz="15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Climate change, teleconnection processes, impacts, </a:t>
            </a:r>
            <a:r>
              <a:rPr lang="en-US" sz="1500"/>
              <a:t>…</a:t>
            </a:r>
            <a:br>
              <a:rPr lang="en-US" sz="1500"/>
            </a:b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5. Ideas for applications &amp; tiering of metrics</a:t>
            </a:r>
            <a:br>
              <a:rPr b="0" lang="en-US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lang="en-US" sz="15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- Model evaluation &amp; </a:t>
            </a:r>
            <a:r>
              <a:rPr b="1" lang="en-US" sz="15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selection/weighting</a:t>
            </a:r>
            <a:br>
              <a:rPr b="1" lang="en-US" sz="15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lang="en-US" sz="15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- </a:t>
            </a:r>
            <a:r>
              <a:rPr lang="en-US" sz="1500" strike="noStrike">
                <a:solidFill>
                  <a:srgbClr val="000000"/>
                </a:solidFill>
              </a:rPr>
              <a:t>Physical </a:t>
            </a:r>
            <a:r>
              <a:rPr b="1" lang="en-US" sz="15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links</a:t>
            </a:r>
            <a:r>
              <a:rPr b="0" lang="en-US" sz="15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among metrics; </a:t>
            </a:r>
            <a:r>
              <a:rPr b="1" lang="en-US" sz="15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emergent constraints</a:t>
            </a:r>
            <a:r>
              <a:rPr b="0" lang="en-US" sz="15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for future change</a:t>
            </a:r>
            <a:br>
              <a:rPr lang="en-US" sz="1500"/>
            </a:b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6. </a:t>
            </a:r>
            <a:r>
              <a:rPr lang="en-US" sz="1800" strike="noStrike">
                <a:solidFill>
                  <a:srgbClr val="000000"/>
                </a:solidFill>
              </a:rPr>
              <a:t>Resources</a:t>
            </a:r>
            <a:r>
              <a:rPr b="0" lang="en-US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b="1" lang="en-US" sz="1800" strike="noStrike">
                <a:solidFill>
                  <a:srgbClr val="000000"/>
                </a:solidFill>
              </a:rPr>
              <a:t>Postdocs</a:t>
            </a:r>
            <a:r>
              <a:rPr b="0" lang="en-US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web/data techs, funding opportunities, ...</a:t>
            </a:r>
            <a:endParaRPr b="0" sz="15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7"/>
          <p:cNvSpPr/>
          <p:nvPr/>
        </p:nvSpPr>
        <p:spPr>
          <a:xfrm>
            <a:off x="685800" y="2583000"/>
            <a:ext cx="7772100" cy="91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/>
              <a:t>Reserve Slides</a:t>
            </a:r>
            <a:endParaRPr b="0" sz="6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060800"/>
            <a:ext cx="5260680" cy="262980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28"/>
          <p:cNvSpPr/>
          <p:nvPr/>
        </p:nvSpPr>
        <p:spPr>
          <a:xfrm>
            <a:off x="457200" y="122400"/>
            <a:ext cx="8228880" cy="6469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Discovering links among metrics</a:t>
            </a:r>
            <a:endParaRPr b="0" sz="36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28"/>
          <p:cNvSpPr/>
          <p:nvPr/>
        </p:nvSpPr>
        <p:spPr>
          <a:xfrm>
            <a:off x="105120" y="962640"/>
            <a:ext cx="3858840" cy="34531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Compute correlations &amp; EOFs across CGCMs, to identify redundancies </a:t>
            </a:r>
            <a:r>
              <a:rPr lang="en-US" sz="1800"/>
              <a:t>→</a:t>
            </a:r>
            <a:r>
              <a:rPr b="0" lang="en-US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n-US" sz="1800" strike="noStrike">
                <a:solidFill>
                  <a:schemeClr val="dk1"/>
                </a:solidFill>
              </a:rPr>
              <a:t>cull the metrics</a:t>
            </a:r>
            <a:r>
              <a:rPr b="0" lang="en-US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br>
              <a:rPr lang="en-US" sz="1800"/>
            </a:b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684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Findings: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684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- ECT cold/dry biases affect ENSO patterns &amp; feedbacks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684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- h → SST feedback </a:t>
            </a:r>
            <a:r>
              <a:rPr b="0" i="1" lang="en-US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anticorrel</a:t>
            </a:r>
            <a:r>
              <a:rPr b="0" lang="en-US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with other feedbacks</a:t>
            </a:r>
            <a:br>
              <a:rPr lang="en-US" sz="1800"/>
            </a:b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800" strike="noStrike">
                <a:solidFill>
                  <a:srgbClr val="008000"/>
                </a:solidFill>
              </a:rPr>
              <a:t>Can inform conceptual modeling!</a:t>
            </a:r>
            <a:endParaRPr b="1" i="1" sz="1800" strike="noStrike">
              <a:solidFill>
                <a:srgbClr val="000000"/>
              </a:solidFill>
            </a:endParaRPr>
          </a:p>
        </p:txBody>
      </p:sp>
      <p:pic>
        <p:nvPicPr>
          <p:cNvPr id="191" name="Google Shape;191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64320" y="1263600"/>
            <a:ext cx="5185440" cy="5593680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28"/>
          <p:cNvSpPr/>
          <p:nvPr/>
        </p:nvSpPr>
        <p:spPr>
          <a:xfrm>
            <a:off x="5239440" y="786600"/>
            <a:ext cx="2886840" cy="39492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000" strike="noStrik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correl(metric</a:t>
            </a:r>
            <a:r>
              <a:rPr b="0" baseline="-25000" lang="en-US" sz="2000" strike="noStrik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b="0" lang="en-US" sz="2000" strike="noStrik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, metric</a:t>
            </a:r>
            <a:r>
              <a:rPr b="0" baseline="-25000" lang="en-US" sz="2000" strike="noStrik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lang="en-US" sz="2000" strike="noStrik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b="0" sz="2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28"/>
          <p:cNvSpPr/>
          <p:nvPr/>
        </p:nvSpPr>
        <p:spPr>
          <a:xfrm>
            <a:off x="443520" y="6462360"/>
            <a:ext cx="3719520" cy="39492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400" strike="noStrik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← correlate metrics across the models →</a:t>
            </a:r>
            <a:endParaRPr b="0" sz="14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6480" y="2275920"/>
            <a:ext cx="9039960" cy="4519440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9"/>
          <p:cNvSpPr/>
          <p:nvPr/>
        </p:nvSpPr>
        <p:spPr>
          <a:xfrm>
            <a:off x="457200" y="-85320"/>
            <a:ext cx="8228880" cy="1142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ENSO performance</a:t>
            </a:r>
            <a:endParaRPr b="0" sz="44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29"/>
          <p:cNvSpPr/>
          <p:nvPr/>
        </p:nvSpPr>
        <p:spPr>
          <a:xfrm>
            <a:off x="72000" y="1260000"/>
            <a:ext cx="8999280" cy="1394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Non-RMSE-based metrics</a:t>
            </a:r>
            <a:endParaRPr b="0" sz="32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120" lvl="1" marL="743040" marR="0" rtl="0" algn="l">
              <a:lnSpc>
                <a:spcPct val="100000"/>
              </a:lnSpc>
              <a:spcBef>
                <a:spcPts val="459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Char char="–"/>
            </a:pPr>
            <a:r>
              <a:rPr b="0" i="0" lang="en-US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Colors: relative to the median value of the metric (last column)</a:t>
            </a:r>
            <a:endParaRPr b="0" i="0" sz="2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120" lvl="1" marL="743040" marR="0" rtl="0" algn="l">
              <a:lnSpc>
                <a:spcPct val="100000"/>
              </a:lnSpc>
              <a:spcBef>
                <a:spcPts val="459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Char char="–"/>
            </a:pPr>
            <a:r>
              <a:rPr b="0" i="0" lang="en-US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Numbers: ratio of model to obs value</a:t>
            </a:r>
            <a:endParaRPr b="0" i="0" sz="2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29"/>
          <p:cNvSpPr/>
          <p:nvPr/>
        </p:nvSpPr>
        <p:spPr>
          <a:xfrm>
            <a:off x="7815960" y="6358680"/>
            <a:ext cx="1346760" cy="39492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000" strike="noStrik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* = CMIP6</a:t>
            </a:r>
            <a:endParaRPr b="0" sz="2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29"/>
          <p:cNvSpPr/>
          <p:nvPr/>
        </p:nvSpPr>
        <p:spPr>
          <a:xfrm>
            <a:off x="6062760" y="2669040"/>
            <a:ext cx="1838520" cy="39492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000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numbers: model/obs</a:t>
            </a:r>
            <a:endParaRPr b="0" sz="1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000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(perfect score is 1)</a:t>
            </a:r>
            <a:endParaRPr b="0" sz="1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29"/>
          <p:cNvSpPr/>
          <p:nvPr/>
        </p:nvSpPr>
        <p:spPr>
          <a:xfrm>
            <a:off x="8087400" y="2486160"/>
            <a:ext cx="976320" cy="79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000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colors:</a:t>
            </a:r>
            <a:endParaRPr b="0" sz="1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000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medians</a:t>
            </a:r>
            <a:endParaRPr b="0" sz="1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000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from</a:t>
            </a:r>
            <a:endParaRPr b="0" sz="1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000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inter-model</a:t>
            </a:r>
            <a:endParaRPr b="0" sz="1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000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median</a:t>
            </a:r>
            <a:endParaRPr b="0" sz="1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29"/>
          <p:cNvSpPr/>
          <p:nvPr/>
        </p:nvSpPr>
        <p:spPr>
          <a:xfrm>
            <a:off x="8447760" y="5793840"/>
            <a:ext cx="686880" cy="287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0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less</a:t>
            </a:r>
            <a:endParaRPr b="0" sz="1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29"/>
          <p:cNvSpPr/>
          <p:nvPr/>
        </p:nvSpPr>
        <p:spPr>
          <a:xfrm>
            <a:off x="8447760" y="3280320"/>
            <a:ext cx="686880" cy="287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0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more</a:t>
            </a:r>
            <a:endParaRPr b="0" sz="1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29"/>
          <p:cNvSpPr/>
          <p:nvPr/>
        </p:nvSpPr>
        <p:spPr>
          <a:xfrm>
            <a:off x="3898440" y="6358680"/>
            <a:ext cx="1346760" cy="39492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000" strike="noStrik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models</a:t>
            </a:r>
            <a:endParaRPr b="0" sz="2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29"/>
          <p:cNvSpPr/>
          <p:nvPr/>
        </p:nvSpPr>
        <p:spPr>
          <a:xfrm>
            <a:off x="105120" y="2719440"/>
            <a:ext cx="1346760" cy="39492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000" strike="noStrik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metrics</a:t>
            </a:r>
            <a:endParaRPr b="0" sz="2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29"/>
          <p:cNvSpPr/>
          <p:nvPr/>
        </p:nvSpPr>
        <p:spPr>
          <a:xfrm>
            <a:off x="8447760" y="4393080"/>
            <a:ext cx="686880" cy="39492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0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median</a:t>
            </a:r>
            <a:br>
              <a:rPr lang="en-US" sz="1000">
                <a:latin typeface="Arial"/>
                <a:ea typeface="Arial"/>
                <a:cs typeface="Arial"/>
                <a:sym typeface="Arial"/>
              </a:rPr>
            </a:br>
            <a:r>
              <a:rPr b="0" lang="en-US" sz="10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model</a:t>
            </a:r>
            <a:endParaRPr b="0" sz="1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0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ENSO performance</a:t>
            </a:r>
            <a:endParaRPr b="0" sz="44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4" name="Google Shape;214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32000" y="2520000"/>
            <a:ext cx="3311280" cy="3101760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30"/>
          <p:cNvSpPr/>
          <p:nvPr/>
        </p:nvSpPr>
        <p:spPr>
          <a:xfrm>
            <a:off x="5832000" y="2520000"/>
            <a:ext cx="179640" cy="310176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rotWithShape="0" dir="5400000" dist="23040">
              <a:srgbClr val="000000">
                <a:alpha val="3490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4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6" name="Google Shape;216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2520000"/>
            <a:ext cx="5759280" cy="3725640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30"/>
          <p:cNvSpPr/>
          <p:nvPr/>
        </p:nvSpPr>
        <p:spPr>
          <a:xfrm>
            <a:off x="315360" y="1508040"/>
            <a:ext cx="8661240" cy="7750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Parallel coordinate plot: Multi-metric performance relative to CMIP distribution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Example of use for </a:t>
            </a:r>
            <a:r>
              <a:rPr b="1" lang="en-US" sz="1800" strike="noStrike">
                <a:solidFill>
                  <a:srgbClr val="4F6228"/>
                </a:solidFill>
                <a:latin typeface="Arial"/>
                <a:ea typeface="Arial"/>
                <a:cs typeface="Arial"/>
                <a:sym typeface="Arial"/>
              </a:rPr>
              <a:t>IPSL-CM5A-LR</a:t>
            </a:r>
            <a:r>
              <a:rPr b="0" lang="en-US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vs. </a:t>
            </a:r>
            <a:r>
              <a:rPr b="1" lang="en-US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CMIP5</a:t>
            </a:r>
            <a:r>
              <a:rPr b="0" lang="en-US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(shading) and </a:t>
            </a:r>
            <a:r>
              <a:rPr b="1" lang="en-US" sz="1800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Obs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1"/>
          <p:cNvSpPr/>
          <p:nvPr/>
        </p:nvSpPr>
        <p:spPr>
          <a:xfrm>
            <a:off x="152640" y="226440"/>
            <a:ext cx="8838720" cy="518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Historical ENSO</a:t>
            </a:r>
            <a:r>
              <a:rPr b="0" lang="en-US" sz="2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(63 metrics)</a:t>
            </a:r>
            <a:endParaRPr b="0" sz="2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31"/>
          <p:cNvSpPr/>
          <p:nvPr/>
        </p:nvSpPr>
        <p:spPr>
          <a:xfrm>
            <a:off x="687960" y="1025280"/>
            <a:ext cx="8201160" cy="5832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Properties</a:t>
            </a:r>
            <a:r>
              <a:rPr b="0" lang="en-US" sz="15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(3)</a:t>
            </a:r>
            <a:endParaRPr b="0" sz="15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3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EnsoAmpl (K)</a:t>
            </a:r>
            <a:endParaRPr b="0" sz="13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3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EnsoSeasonality (K)</a:t>
            </a:r>
            <a:endParaRPr b="0" sz="13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3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EnsoSstSkew (K)</a:t>
            </a:r>
            <a:endParaRPr b="0" sz="13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5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Composite patterns &amp; evolution</a:t>
            </a:r>
            <a:r>
              <a:rPr b="0" lang="en-US" sz="15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(for </a:t>
            </a:r>
            <a:r>
              <a:rPr b="0" lang="en-US" sz="1500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warm</a:t>
            </a:r>
            <a:r>
              <a:rPr b="0" lang="en-US" sz="15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&amp; </a:t>
            </a:r>
            <a:r>
              <a:rPr b="0" lang="en-US" sz="1500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cold</a:t>
            </a:r>
            <a:r>
              <a:rPr b="0" lang="en-US" sz="15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events; 16 in total)</a:t>
            </a:r>
            <a:endParaRPr b="0" sz="15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3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NinoSstDur (months)</a:t>
            </a:r>
            <a:endParaRPr b="0" sz="13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3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NinoSstDiv (%), IQR of diversity relative to obs</a:t>
            </a:r>
            <a:endParaRPr b="0" sz="13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3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NinoSstLonRmse (K), along equator </a:t>
            </a:r>
            <a:endParaRPr b="0" sz="13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3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NinoSstTsRmse (K), for NINO3 life cycle</a:t>
            </a:r>
            <a:endParaRPr b="0" sz="13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5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Teleconnections</a:t>
            </a:r>
            <a:r>
              <a:rPr b="0" lang="en-US" sz="15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(38)</a:t>
            </a:r>
            <a:endParaRPr b="0" sz="15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3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EnsoAmpl</a:t>
            </a:r>
            <a:endParaRPr b="0" sz="13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3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EnsoSstLonRmse (K): zonal SSTA pattern (5S-5N)</a:t>
            </a:r>
            <a:endParaRPr b="0" sz="13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3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NinoMap_Rmse (outside eqPac, for </a:t>
            </a:r>
            <a:r>
              <a:rPr b="0" lang="en-US" sz="1300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warm</a:t>
            </a:r>
            <a:r>
              <a:rPr b="0" lang="en-US" sz="13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&amp; </a:t>
            </a:r>
            <a:r>
              <a:rPr b="0" lang="en-US" sz="1300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cold</a:t>
            </a:r>
            <a:r>
              <a:rPr b="0" lang="en-US" sz="13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events)</a:t>
            </a:r>
            <a:endParaRPr b="0" sz="13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3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variables: SSTA, SLPA, precip anom</a:t>
            </a:r>
            <a:endParaRPr b="0" sz="13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3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statistics vs. NINO3.4: regression, correlation, ratio of stddevs → </a:t>
            </a:r>
            <a:r>
              <a:rPr b="0" lang="en-US" sz="1300" strike="noStrik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Taylor diagram</a:t>
            </a:r>
            <a:endParaRPr b="0" sz="13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5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Processes / feedbacks</a:t>
            </a:r>
            <a:r>
              <a:rPr b="0" lang="en-US" sz="15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(6)</a:t>
            </a:r>
            <a:endParaRPr b="0" sz="15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3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EnsoAmpl</a:t>
            </a:r>
            <a:endParaRPr b="0" sz="13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3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EnsoFbSstTaux: SST → tau_x</a:t>
            </a:r>
            <a:endParaRPr b="0" sz="13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3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EnsoFbSstThf: SST → heat flux</a:t>
            </a:r>
            <a:endParaRPr b="0" sz="13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3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EnsoSstOce: role of ODC in SST change</a:t>
            </a:r>
            <a:endParaRPr b="0" sz="13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3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EnsoFbSshSst: SSH → SST</a:t>
            </a:r>
            <a:endParaRPr b="0" sz="13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3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EnsoFbTauxSsh: tau_x → SSH feedback</a:t>
            </a:r>
            <a:endParaRPr b="0" sz="13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31"/>
          <p:cNvSpPr/>
          <p:nvPr/>
        </p:nvSpPr>
        <p:spPr>
          <a:xfrm>
            <a:off x="5555880" y="5862240"/>
            <a:ext cx="3240720" cy="657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200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monthly data, MKS units,</a:t>
            </a:r>
            <a:endParaRPr b="0" sz="12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200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CMIP variable names,</a:t>
            </a:r>
            <a:endParaRPr b="0" sz="12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200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auto-regridded to 1°x1°</a:t>
            </a:r>
            <a:endParaRPr b="0" sz="12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2"/>
          <p:cNvSpPr/>
          <p:nvPr/>
        </p:nvSpPr>
        <p:spPr>
          <a:xfrm>
            <a:off x="152640" y="370440"/>
            <a:ext cx="8838720" cy="518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Historical Climatology</a:t>
            </a:r>
            <a:r>
              <a:rPr b="0" lang="en-US" sz="2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(9 metrics)</a:t>
            </a:r>
            <a:endParaRPr b="0" sz="2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32"/>
          <p:cNvSpPr/>
          <p:nvPr/>
        </p:nvSpPr>
        <p:spPr>
          <a:xfrm>
            <a:off x="667080" y="1174680"/>
            <a:ext cx="8201160" cy="493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Annual mean</a:t>
            </a:r>
            <a:r>
              <a:rPr b="0" lang="en-US" sz="15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(6)</a:t>
            </a:r>
            <a:endParaRPr b="0" sz="15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3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Equatorial Pacific (5S-5N)</a:t>
            </a:r>
            <a:endParaRPr b="0" sz="13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3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BiasSstLonRmse (K)</a:t>
            </a:r>
            <a:endParaRPr b="0" sz="13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3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BiasPrLonRmse (mm/day)</a:t>
            </a:r>
            <a:endParaRPr b="0" sz="13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3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BiasTauxLonRmse (mPa)</a:t>
            </a:r>
            <a:endParaRPr b="0" sz="13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3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EPac meridional structure (15S-15N)</a:t>
            </a:r>
            <a:endParaRPr b="0" sz="13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3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BiasSstLatRmse (K) (140W-110W)</a:t>
            </a:r>
            <a:endParaRPr b="0" sz="13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3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BiasPrLatRmse (mm/day) (140W-110W)</a:t>
            </a:r>
            <a:endParaRPr b="0" sz="13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3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BiasTauxLatRmse (mPa)  (150E-90W)</a:t>
            </a:r>
            <a:endParaRPr b="0" sz="13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5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Seasonal cycle</a:t>
            </a:r>
            <a:r>
              <a:rPr b="0" lang="en-US" sz="15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(3)</a:t>
            </a:r>
            <a:endParaRPr b="0" sz="15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3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SeasonalSstLonRmse (K)</a:t>
            </a:r>
            <a:endParaRPr b="0" sz="13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3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SeasonalSstLatRmse (K)</a:t>
            </a:r>
            <a:endParaRPr b="0" sz="13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3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SeasonalPrLatRmse (mm/day)</a:t>
            </a:r>
            <a:endParaRPr b="0" sz="13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5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5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b="0" sz="15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/>
          <p:nvPr/>
        </p:nvSpPr>
        <p:spPr>
          <a:xfrm>
            <a:off x="152640" y="338640"/>
            <a:ext cx="7057500" cy="5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ENSO Metrics: Background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15"/>
          <p:cNvSpPr/>
          <p:nvPr/>
        </p:nvSpPr>
        <p:spPr>
          <a:xfrm>
            <a:off x="366475" y="1042075"/>
            <a:ext cx="8525100" cy="56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CLIVAR Research Focus:</a:t>
            </a: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ENSO in a Changing Climate</a:t>
            </a:r>
            <a:br>
              <a:rPr b="0" i="0" lang="en-US" sz="1800" u="none" cap="none" strike="noStrike"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0" i="0" lang="en-US" sz="1600" u="sng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http://www.clivar.org/research-foci/enso</a:t>
            </a:r>
            <a:br>
              <a:rPr b="0" i="0" lang="en-US" sz="1800" u="none" cap="none" strike="noStrike"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2014-2018; then merged back into CLIVAR PRP</a:t>
            </a:r>
            <a:br>
              <a:rPr b="0" i="0" lang="en-US" sz="1600" u="none" cap="none" strike="noStrike"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Co-chairs: E. Guilyardi (IPSL) &amp; A. Wittenberg (NOAA GFDL)</a:t>
            </a:r>
            <a:br>
              <a:rPr b="0" i="0" lang="en-US" sz="1600" u="none" cap="none" strike="noStrike"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Implementation &amp; application: </a:t>
            </a: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Yann Planton</a:t>
            </a: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(IPSL/PMEL)</a:t>
            </a:r>
            <a:br>
              <a:rPr b="0" i="0" lang="en-US" sz="1600" u="none" cap="none" strike="noStrike"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12 ENSO experts (France, US, Australia, Japan, Korea, UK)</a:t>
            </a:r>
            <a:br>
              <a:rPr b="0" i="0" lang="en-US" sz="1800" u="none" cap="none" strike="noStrike">
                <a:latin typeface="Arial"/>
                <a:ea typeface="Arial"/>
                <a:cs typeface="Arial"/>
                <a:sym typeface="Arial"/>
              </a:rPr>
            </a:b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Goals:</a:t>
            </a:r>
            <a:br>
              <a:rPr b="0" i="0" lang="en-US" sz="1800" u="none" cap="none" strike="noStrike"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- Understand ENSO </a:t>
            </a:r>
            <a:r>
              <a:rPr b="1" i="0" lang="en-US" sz="1800" u="none" cap="none" strike="noStrik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processes</a:t>
            </a: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&amp; </a:t>
            </a:r>
            <a:r>
              <a:rPr b="1" i="0" lang="en-US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past/future changes</a:t>
            </a:r>
            <a:br>
              <a:rPr b="0" i="0" lang="en-US" sz="1800" u="none" cap="none" strike="noStrike"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Develop </a:t>
            </a:r>
            <a:r>
              <a:rPr b="1" i="0" lang="en-US" sz="18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evaluation</a:t>
            </a: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protocol for ENSO in GCMs</a:t>
            </a:r>
            <a:br>
              <a:rPr b="0" i="0" lang="en-US" sz="1800" u="none" cap="none" strike="noStrike"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- Target </a:t>
            </a:r>
            <a:r>
              <a:rPr b="1" i="0" lang="en-US" sz="1800" u="none" cap="none" strike="noStrike">
                <a:solidFill>
                  <a:srgbClr val="FF6633"/>
                </a:solidFill>
                <a:latin typeface="Arial"/>
                <a:ea typeface="Arial"/>
                <a:cs typeface="Arial"/>
                <a:sym typeface="Arial"/>
              </a:rPr>
              <a:t>obs</a:t>
            </a: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to improve models &amp; projections</a:t>
            </a:r>
            <a:b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18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ENSO Performance:</a:t>
            </a: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Andrew, Yann, Antonietta, Mike, Matt, Scott, …</a:t>
            </a:r>
            <a:br>
              <a:rPr b="0" i="0" lang="en-US" sz="1800" u="none" cap="none" strike="noStrike"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800" u="none" cap="none" strike="noStrik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Teleconnections:</a:t>
            </a: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Scott, Yann, Shayne, Cai, …</a:t>
            </a:r>
            <a:br>
              <a:rPr b="0" i="0" lang="en-US" sz="1800" u="none" cap="none" strike="noStrike"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800" u="none" cap="none" strike="noStrik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Processes:</a:t>
            </a: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/>
              <a:t>Yann, E</a:t>
            </a: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ric, Soon-Il, Fei-Fei, Tobias, </a:t>
            </a:r>
            <a:r>
              <a:rPr lang="en-US" sz="1800"/>
              <a:t>…</a:t>
            </a:r>
            <a:br>
              <a:rPr lang="en-US" sz="1800"/>
            </a:b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Community package liaisons:</a:t>
            </a:r>
            <a:br>
              <a:rPr b="0" i="0" lang="en-US" sz="1800" u="none" cap="none" strike="noStrike"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0" i="0" lang="en-US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PMP:</a:t>
            </a: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Jiwoo Lee</a:t>
            </a: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&amp; Peter Gleckler (PCMDI)</a:t>
            </a:r>
            <a:br>
              <a:rPr b="0" i="0" lang="en-US" sz="1800" u="none" cap="none" strike="noStrike"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0" i="0" lang="en-US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ESMValTool:</a:t>
            </a:r>
            <a:r>
              <a:rPr lang="en-US" sz="1800"/>
              <a:t>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Veronika Eyring (DLR); Bryan Lawrence (NCA</a:t>
            </a:r>
            <a:r>
              <a:rPr lang="en-US" sz="1600"/>
              <a:t>S);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Barcelona (BSC)</a:t>
            </a:r>
            <a:br>
              <a:rPr b="0" i="0" lang="en-US" sz="1800" u="none" cap="none" strike="noStrike"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0" i="0" lang="en-US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CliMAF:</a:t>
            </a: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Jérôme Servonnat (IPSL)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1" name="Google Shape;71;p15"/>
          <p:cNvGrpSpPr/>
          <p:nvPr/>
        </p:nvGrpSpPr>
        <p:grpSpPr>
          <a:xfrm>
            <a:off x="6591228" y="102616"/>
            <a:ext cx="2400132" cy="1743104"/>
            <a:chOff x="6591228" y="102616"/>
            <a:chExt cx="2400132" cy="1743104"/>
          </a:xfrm>
        </p:grpSpPr>
        <p:pic>
          <p:nvPicPr>
            <p:cNvPr id="72" name="Google Shape;72;p1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867000" y="439200"/>
              <a:ext cx="2124360" cy="1406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3" name="Google Shape;73;p1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 rot="-1555200">
              <a:off x="6680520" y="291600"/>
              <a:ext cx="1012320" cy="64152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3"/>
          <p:cNvSpPr/>
          <p:nvPr/>
        </p:nvSpPr>
        <p:spPr>
          <a:xfrm>
            <a:off x="457200" y="692640"/>
            <a:ext cx="8228880" cy="6012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0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ENSO</a:t>
            </a:r>
            <a:r>
              <a:rPr b="0" lang="en-US" sz="12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lang="en-US" sz="21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performance (16)</a:t>
            </a:r>
            <a:endParaRPr b="0" sz="21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360" lvl="0" marL="343080" marR="0" rtl="0" algn="l">
              <a:lnSpc>
                <a:spcPct val="100000"/>
              </a:lnSpc>
              <a:spcBef>
                <a:spcPts val="281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lang="en-US" sz="1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Mean state biases (6): </a:t>
            </a:r>
            <a:r>
              <a:rPr b="0" lang="en-US" sz="12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BiasPrLatRmse, BiasPrLonRmse, BiasSstLatRmse, BiasSstLonRmse</a:t>
            </a:r>
            <a:endParaRPr b="0" sz="12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360" lvl="0" marL="343080" marR="0" rtl="0" algn="l">
              <a:lnSpc>
                <a:spcPct val="100000"/>
              </a:lnSpc>
              <a:spcBef>
                <a:spcPts val="281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lang="en-US" sz="1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Annual cycle biases (3): </a:t>
            </a:r>
            <a:r>
              <a:rPr b="0" lang="en-US" sz="12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SeasonalPrLatRmse, SeasonalSstLatRmse, SeasonalSstLonRmse</a:t>
            </a:r>
            <a:endParaRPr b="0" sz="12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360" lvl="0" marL="343080" marR="0" rtl="0" algn="l">
              <a:lnSpc>
                <a:spcPct val="100000"/>
              </a:lnSpc>
              <a:spcBef>
                <a:spcPts val="281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lang="en-US" sz="1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ENSO stats (4): </a:t>
            </a:r>
            <a:r>
              <a:rPr b="0" lang="en-US" sz="12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EnsoAmpl, EnsoSeasonality, EnsoSstSkew, NinoSstDiversity</a:t>
            </a:r>
            <a:endParaRPr b="0" sz="12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360" lvl="0" marL="343080" marR="0" rtl="0" algn="l">
              <a:lnSpc>
                <a:spcPct val="100000"/>
              </a:lnSpc>
              <a:spcBef>
                <a:spcPts val="281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lang="en-US" sz="1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ENSO regression (3): </a:t>
            </a:r>
            <a:r>
              <a:rPr b="0" lang="en-US" sz="12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EnsoDuration, EnsoSstLonRmse, EnsoSstTsRmse</a:t>
            </a:r>
            <a:br>
              <a:rPr lang="en-US" sz="1800">
                <a:latin typeface="Arial"/>
                <a:ea typeface="Arial"/>
                <a:cs typeface="Arial"/>
                <a:sym typeface="Arial"/>
              </a:rPr>
            </a:br>
            <a:r>
              <a:rPr b="0" lang="en-US" sz="12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sz="12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None/>
            </a:pPr>
            <a:r>
              <a:rPr b="0" lang="en-US" sz="21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ENSO teleconnections (11):</a:t>
            </a:r>
            <a:endParaRPr b="0" sz="21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360" lvl="0" marL="343080" marR="0" rtl="0" algn="l">
              <a:lnSpc>
                <a:spcPct val="100000"/>
              </a:lnSpc>
              <a:spcBef>
                <a:spcPts val="281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lang="en-US" sz="1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ENSO stats (1)</a:t>
            </a:r>
            <a:r>
              <a:rPr b="0" lang="en-US" sz="12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b="0" lang="en-US" sz="13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EnsoAmpl</a:t>
            </a:r>
            <a:endParaRPr b="0" sz="13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360" lvl="0" marL="343080" marR="0" rtl="0" algn="l">
              <a:lnSpc>
                <a:spcPct val="100000"/>
              </a:lnSpc>
              <a:spcBef>
                <a:spcPts val="281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lang="en-US" sz="1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ENSO regression at Eq.(1): </a:t>
            </a:r>
            <a:r>
              <a:rPr b="0" lang="en-US" sz="13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EnsoSstLonRmse</a:t>
            </a:r>
            <a:endParaRPr b="0" sz="13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360" lvl="0" marL="343080" marR="0" rtl="0" algn="l">
              <a:lnSpc>
                <a:spcPct val="100000"/>
              </a:lnSpc>
              <a:spcBef>
                <a:spcPts val="281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lang="en-US" sz="1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ENSO precip reg. (3)</a:t>
            </a:r>
            <a:r>
              <a:rPr b="0" lang="en-US" sz="12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b="0" lang="en-US" sz="13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EnsoPrMap x3 (RMSE, corr. and spatial variability ratio)</a:t>
            </a:r>
            <a:endParaRPr b="0" sz="13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360" lvl="0" marL="343080" marR="0" rtl="0" algn="l">
              <a:lnSpc>
                <a:spcPct val="100000"/>
              </a:lnSpc>
              <a:spcBef>
                <a:spcPts val="281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lang="en-US" sz="1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ENSO SPL  reg. (3):</a:t>
            </a:r>
            <a:r>
              <a:rPr b="0" lang="en-US" sz="12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lang="en-US" sz="13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EnsoSlpMap x3 (RMSE, corr. and spatial variability ratio)</a:t>
            </a:r>
            <a:endParaRPr b="0" sz="13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360" lvl="0" marL="343080" marR="0" rtl="0" algn="l">
              <a:lnSpc>
                <a:spcPct val="100000"/>
              </a:lnSpc>
              <a:spcBef>
                <a:spcPts val="281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lang="en-US" sz="1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ENSO SST  reg. (3):</a:t>
            </a:r>
            <a:r>
              <a:rPr b="0" lang="en-US" sz="12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lang="en-US" sz="13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EnsoSstMap x3 (RMSE, corr. and spatial variability ratio)</a:t>
            </a:r>
            <a:br>
              <a:rPr lang="en-US" sz="1800">
                <a:latin typeface="Arial"/>
                <a:ea typeface="Arial"/>
                <a:cs typeface="Arial"/>
                <a:sym typeface="Arial"/>
              </a:rPr>
            </a:br>
            <a:r>
              <a:rPr b="0" lang="en-US" sz="12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sz="12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None/>
            </a:pPr>
            <a:r>
              <a:rPr b="0" lang="en-US" sz="21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ENSO processes (6):</a:t>
            </a:r>
            <a:endParaRPr b="0" sz="21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360" lvl="0" marL="34308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</a:pPr>
            <a:r>
              <a:rPr b="0" lang="en-US" sz="15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ENSO stats (1): </a:t>
            </a:r>
            <a:r>
              <a:rPr b="0" lang="en-US" sz="13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EnsoAmpl</a:t>
            </a:r>
            <a:endParaRPr b="0" sz="13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360" lvl="0" marL="34308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</a:pPr>
            <a:r>
              <a:rPr b="0" lang="en-US" sz="15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Taux-SST feedback (1) </a:t>
            </a:r>
            <a:r>
              <a:rPr b="0" lang="en-US" sz="13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EnsoFbSstTaux</a:t>
            </a:r>
            <a:endParaRPr b="0" sz="13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360" lvl="0" marL="34308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</a:pPr>
            <a:r>
              <a:rPr b="0" lang="en-US" sz="15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HF-SST feedback (1) </a:t>
            </a:r>
            <a:r>
              <a:rPr b="0" lang="en-US" sz="13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EnsoFbSstThf</a:t>
            </a:r>
            <a:endParaRPr b="0" sz="13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360" lvl="0" marL="34308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</a:pPr>
            <a:r>
              <a:rPr b="0" lang="en-US" sz="15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SST change origin (1) </a:t>
            </a:r>
            <a:r>
              <a:rPr b="0" lang="en-US" sz="13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EnsodSstOce</a:t>
            </a:r>
            <a:endParaRPr b="0" sz="13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360" lvl="0" marL="34308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</a:pPr>
            <a:r>
              <a:rPr b="0" lang="en-US" sz="15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SSH-SST feedback (1) </a:t>
            </a:r>
            <a:r>
              <a:rPr b="0" lang="en-US" sz="13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EnsoFbSshSst</a:t>
            </a:r>
            <a:endParaRPr b="0" sz="13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360" lvl="0" marL="34308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</a:pPr>
            <a:r>
              <a:rPr b="0" lang="en-US" sz="15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Taux-SSH feedback (1)</a:t>
            </a:r>
            <a:r>
              <a:rPr b="0" lang="en-US" sz="13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EnsoFbTauxSsh</a:t>
            </a:r>
            <a:endParaRPr b="0" sz="13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6840" lvl="0" marL="457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6840" lvl="0" marL="457200" marR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b="0" lang="en-US" sz="1800" strike="noStrik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Reduced from 72 metrics down to 33.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41"/>
              </a:spcBef>
              <a:spcAft>
                <a:spcPts val="0"/>
              </a:spcAft>
              <a:buNone/>
            </a:pPr>
            <a:r>
              <a:t/>
            </a:r>
            <a:endParaRPr b="0" sz="13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33"/>
          <p:cNvSpPr/>
          <p:nvPr/>
        </p:nvSpPr>
        <p:spPr>
          <a:xfrm>
            <a:off x="153000" y="78120"/>
            <a:ext cx="8838720" cy="518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Metrics Collections (after culling)</a:t>
            </a:r>
            <a:endParaRPr b="0" sz="2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4"/>
          <p:cNvSpPr txBox="1"/>
          <p:nvPr>
            <p:ph idx="4294967295"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b="0" i="0" lang="en-US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Example of use: IPSL model eval.</a:t>
            </a:r>
            <a:endParaRPr b="0" i="0" sz="4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2" name="Google Shape;242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2220840"/>
            <a:ext cx="8229240" cy="3913200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34"/>
          <p:cNvSpPr/>
          <p:nvPr/>
        </p:nvSpPr>
        <p:spPr>
          <a:xfrm>
            <a:off x="919440" y="1547280"/>
            <a:ext cx="4801680" cy="3646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Historical CMIP5 vs. CMIP6 (7 / 32 members)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34"/>
          <p:cNvSpPr txBox="1"/>
          <p:nvPr/>
        </p:nvSpPr>
        <p:spPr>
          <a:xfrm>
            <a:off x="6122160" y="6298920"/>
            <a:ext cx="2926800" cy="5158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0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Diversity of El Nino events</a:t>
            </a:r>
            <a:endParaRPr b="0" sz="1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0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(5mo running mean Dec NINO3.4 SSTA &gt;0.75K):</a:t>
            </a:r>
            <a:endParaRPr b="0" sz="1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0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IQR of distrib of peak SSTA lons along eq</a:t>
            </a:r>
            <a:endParaRPr b="0" sz="1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45" name="Google Shape;245;p34"/>
          <p:cNvCxnSpPr/>
          <p:nvPr/>
        </p:nvCxnSpPr>
        <p:spPr>
          <a:xfrm flipH="1" rot="10800000">
            <a:off x="8098200" y="5895360"/>
            <a:ext cx="137520" cy="419400"/>
          </a:xfrm>
          <a:prstGeom prst="straightConnector1">
            <a:avLst/>
          </a:prstGeom>
          <a:noFill/>
          <a:ln cap="flat" cmpd="sng" w="36700">
            <a:solidFill>
              <a:srgbClr val="00000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246" name="Google Shape;246;p34"/>
          <p:cNvSpPr txBox="1"/>
          <p:nvPr/>
        </p:nvSpPr>
        <p:spPr>
          <a:xfrm>
            <a:off x="7076160" y="1978920"/>
            <a:ext cx="1028160" cy="23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0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NINO3.4 SSTA</a:t>
            </a:r>
            <a:endParaRPr b="0" sz="1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34"/>
          <p:cNvSpPr txBox="1"/>
          <p:nvPr/>
        </p:nvSpPr>
        <p:spPr>
          <a:xfrm>
            <a:off x="7073280" y="2783880"/>
            <a:ext cx="384840" cy="23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0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obs</a:t>
            </a:r>
            <a:endParaRPr b="0" sz="1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34"/>
          <p:cNvSpPr txBox="1"/>
          <p:nvPr/>
        </p:nvSpPr>
        <p:spPr>
          <a:xfrm>
            <a:off x="4451040" y="2800080"/>
            <a:ext cx="390960" cy="23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0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bad</a:t>
            </a:r>
            <a:endParaRPr b="0" sz="1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34"/>
          <p:cNvSpPr txBox="1"/>
          <p:nvPr/>
        </p:nvSpPr>
        <p:spPr>
          <a:xfrm>
            <a:off x="4005000" y="4221000"/>
            <a:ext cx="461160" cy="23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0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good</a:t>
            </a:r>
            <a:endParaRPr b="0" sz="1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34"/>
          <p:cNvSpPr txBox="1"/>
          <p:nvPr/>
        </p:nvSpPr>
        <p:spPr>
          <a:xfrm>
            <a:off x="7515720" y="4548960"/>
            <a:ext cx="476280" cy="23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0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weak</a:t>
            </a:r>
            <a:endParaRPr b="0" sz="1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34"/>
          <p:cNvSpPr txBox="1"/>
          <p:nvPr/>
        </p:nvSpPr>
        <p:spPr>
          <a:xfrm>
            <a:off x="6756480" y="3465360"/>
            <a:ext cx="532800" cy="23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0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strong</a:t>
            </a:r>
            <a:endParaRPr b="0" sz="1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/>
          <p:nvPr/>
        </p:nvSpPr>
        <p:spPr>
          <a:xfrm>
            <a:off x="152640" y="158760"/>
            <a:ext cx="8838720" cy="518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ENSO metrics strategy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16"/>
          <p:cNvSpPr/>
          <p:nvPr/>
        </p:nvSpPr>
        <p:spPr>
          <a:xfrm>
            <a:off x="379080" y="886680"/>
            <a:ext cx="8201160" cy="520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Start with a small subset of </a:t>
            </a:r>
            <a:r>
              <a:rPr b="1" i="0" lang="en-US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essential, simple</a:t>
            </a:r>
            <a:r>
              <a:rPr b="0" i="0" lang="en-US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metrics.</a:t>
            </a:r>
            <a:br>
              <a:rPr b="0" i="0" lang="en-US" sz="1700" u="none" cap="none" strike="noStrike"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Avoid getting bogged down with complexity</a:t>
            </a:r>
            <a:br>
              <a:rPr b="0" i="0" lang="en-US" sz="1700" u="none" cap="none" strike="noStrike"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Aim more at model </a:t>
            </a:r>
            <a:r>
              <a:rPr b="0" i="1" lang="en-US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users</a:t>
            </a:r>
            <a:r>
              <a:rPr b="0" i="0" lang="en-US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than model developers.</a:t>
            </a:r>
            <a:br>
              <a:rPr b="0" i="0" lang="en-US" sz="1700" u="none" cap="none" strike="noStrike"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Expand as code, interfaces, use-cases take shape.</a:t>
            </a:r>
            <a:br>
              <a:rPr lang="en-US" sz="1700"/>
            </a:b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Metrics (scalars) are first step in a </a:t>
            </a:r>
            <a:r>
              <a:rPr b="1" i="0" lang="en-US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diagnostic hierarchy</a:t>
            </a:r>
            <a:br>
              <a:rPr b="0" i="0" lang="en-US" sz="1700" u="none" cap="none" strike="noStrike"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Useful for intercomparing models &amp; metrics</a:t>
            </a:r>
            <a:br>
              <a:rPr b="0" i="0" lang="en-US" sz="1700" u="none" cap="none" strike="noStrike"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Dive-down diagnostics: Scalar → 1d → 2d → 3d</a:t>
            </a:r>
            <a:br>
              <a:rPr b="0" i="0" lang="en-US" sz="1700" u="none" cap="none" strike="noStrike"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Want to see both “forest” and “trees”.</a:t>
            </a:r>
            <a:br>
              <a:rPr lang="en-US" sz="1700"/>
            </a:b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Account for:</a:t>
            </a:r>
            <a:br>
              <a:rPr b="0" i="0" lang="en-US" sz="1700" u="none" cap="none" strike="noStrike"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- </a:t>
            </a:r>
            <a:r>
              <a:rPr b="1" i="0" lang="en-US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Internal variability</a:t>
            </a:r>
            <a:r>
              <a:rPr b="0" i="0" lang="en-US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(multiple historical ensemble members)</a:t>
            </a:r>
            <a:br>
              <a:rPr b="0" i="0" lang="en-US" sz="1700" u="none" cap="none" strike="noStrike"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- </a:t>
            </a:r>
            <a:r>
              <a:rPr b="1" i="0" lang="en-US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Obs uncertainties</a:t>
            </a:r>
            <a:r>
              <a:rPr b="0" i="0" lang="en-US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(use multiple obs products, epochs)</a:t>
            </a:r>
            <a:br>
              <a:rPr lang="en-US" sz="1700"/>
            </a:b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Written in </a:t>
            </a:r>
            <a:r>
              <a:rPr b="1" i="0" lang="en-US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Python</a:t>
            </a:r>
            <a:br>
              <a:rPr b="0" i="0" lang="en-US" sz="1700" u="none" cap="none" strike="noStrike"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Powerful, flexible</a:t>
            </a:r>
            <a:br>
              <a:rPr b="0" i="0" lang="en-US" sz="1700" u="none" cap="none" strike="noStrike"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Plugs into community efforts</a:t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0" name="Google Shape;80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89824" y="4677475"/>
            <a:ext cx="4753825" cy="185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31640" y="381240"/>
            <a:ext cx="2412360" cy="3027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/>
          <p:nvPr/>
        </p:nvSpPr>
        <p:spPr>
          <a:xfrm>
            <a:off x="152640" y="370440"/>
            <a:ext cx="8838720" cy="518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Metric Requirements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7"/>
          <p:cNvSpPr/>
          <p:nvPr/>
        </p:nvSpPr>
        <p:spPr>
          <a:xfrm>
            <a:off x="667080" y="1403280"/>
            <a:ext cx="8201160" cy="493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 </a:t>
            </a: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Documentation:</a:t>
            </a: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Whys &amp; hows of metric and collection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 Math </a:t>
            </a: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definition</a:t>
            </a: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of metric (positive scalar “distance”)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 Input data </a:t>
            </a: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frequency</a:t>
            </a: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(monthly, daily, ...) and </a:t>
            </a: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grid</a:t>
            </a: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(1x1 lat/lon, region, etc.)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4. </a:t>
            </a: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Obs</a:t>
            </a: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(as many as possible) and </a:t>
            </a: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epoch</a:t>
            </a: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to use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5. Literature </a:t>
            </a: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reference</a:t>
            </a: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to show robustness/utility of metric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6. </a:t>
            </a: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Sample size</a:t>
            </a: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(duration or ensemble) needed for metric to make sense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7. Dive-down </a:t>
            </a: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diagnostics</a:t>
            </a: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(e.g. the spatial maps used to compute RMSE)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8. </a:t>
            </a: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Normalization</a:t>
            </a: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to use for multi-model intercomparison (single color bar)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4920" y="0"/>
            <a:ext cx="7633440" cy="685764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8"/>
          <p:cNvSpPr/>
          <p:nvPr/>
        </p:nvSpPr>
        <p:spPr>
          <a:xfrm>
            <a:off x="2208240" y="2839320"/>
            <a:ext cx="1483920" cy="957960"/>
          </a:xfrm>
          <a:prstGeom prst="rect">
            <a:avLst/>
          </a:prstGeom>
          <a:solidFill>
            <a:srgbClr val="FFFF00"/>
          </a:solidFill>
          <a:ln cap="flat" cmpd="sng" w="183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54000" lIns="99000" spcFirstLastPara="1" rIns="99000" wrap="square" tIns="54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SSTAs extend too far west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8"/>
          <p:cNvSpPr/>
          <p:nvPr/>
        </p:nvSpPr>
        <p:spPr>
          <a:xfrm>
            <a:off x="4469760" y="2274480"/>
            <a:ext cx="1483920" cy="674640"/>
          </a:xfrm>
          <a:prstGeom prst="rect">
            <a:avLst/>
          </a:prstGeom>
          <a:solidFill>
            <a:srgbClr val="FFFF00"/>
          </a:solidFill>
          <a:ln cap="flat" cmpd="sng" w="183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54000" lIns="99000" spcFirstLastPara="1" rIns="99000" wrap="square" tIns="54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double peak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8"/>
          <p:cNvSpPr/>
          <p:nvPr/>
        </p:nvSpPr>
        <p:spPr>
          <a:xfrm>
            <a:off x="6088320" y="1207800"/>
            <a:ext cx="2023560" cy="704520"/>
          </a:xfrm>
          <a:prstGeom prst="ellipse">
            <a:avLst/>
          </a:prstGeom>
          <a:noFill/>
          <a:ln cap="flat" cmpd="sng" w="3670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4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8"/>
          <p:cNvSpPr/>
          <p:nvPr/>
        </p:nvSpPr>
        <p:spPr>
          <a:xfrm>
            <a:off x="8118000" y="1878120"/>
            <a:ext cx="957960" cy="373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000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metric</a:t>
            </a:r>
            <a:endParaRPr b="0" sz="2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8"/>
          <p:cNvSpPr/>
          <p:nvPr/>
        </p:nvSpPr>
        <p:spPr>
          <a:xfrm>
            <a:off x="7891560" y="1803960"/>
            <a:ext cx="316800" cy="294480"/>
          </a:xfrm>
          <a:custGeom>
            <a:rect b="b" l="l" r="r" t="t"/>
            <a:pathLst>
              <a:path extrusionOk="0" h="819" w="881">
                <a:moveTo>
                  <a:pt x="880" y="818"/>
                </a:moveTo>
                <a:lnTo>
                  <a:pt x="0" y="0"/>
                </a:lnTo>
              </a:path>
            </a:pathLst>
          </a:custGeom>
          <a:solidFill>
            <a:srgbClr val="729FCF"/>
          </a:solidFill>
          <a:ln cap="flat" cmpd="sng" w="36700">
            <a:solidFill>
              <a:srgbClr val="0000FF"/>
            </a:solidFill>
            <a:prstDash val="solid"/>
            <a:round/>
            <a:headEnd len="sm" w="sm" type="none"/>
            <a:tailEnd len="med" w="med" type="triangle"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8"/>
          <p:cNvSpPr/>
          <p:nvPr/>
        </p:nvSpPr>
        <p:spPr>
          <a:xfrm>
            <a:off x="7736040" y="2467800"/>
            <a:ext cx="1328040" cy="373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000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diagnostic</a:t>
            </a:r>
            <a:endParaRPr b="0" sz="2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8"/>
          <p:cNvSpPr/>
          <p:nvPr/>
        </p:nvSpPr>
        <p:spPr>
          <a:xfrm>
            <a:off x="7312320" y="2720520"/>
            <a:ext cx="423000" cy="259200"/>
          </a:xfrm>
          <a:custGeom>
            <a:rect b="b" l="l" r="r" t="t"/>
            <a:pathLst>
              <a:path extrusionOk="0" h="721" w="1176">
                <a:moveTo>
                  <a:pt x="1175" y="0"/>
                </a:moveTo>
                <a:lnTo>
                  <a:pt x="0" y="720"/>
                </a:lnTo>
              </a:path>
            </a:pathLst>
          </a:custGeom>
          <a:solidFill>
            <a:srgbClr val="729FCF"/>
          </a:solidFill>
          <a:ln cap="flat" cmpd="sng" w="36700">
            <a:solidFill>
              <a:srgbClr val="0000FF"/>
            </a:solidFill>
            <a:prstDash val="solid"/>
            <a:round/>
            <a:headEnd len="sm" w="sm" type="none"/>
            <a:tailEnd len="med" w="med" type="triangle"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4920" y="0"/>
            <a:ext cx="7633440" cy="685764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9"/>
          <p:cNvSpPr/>
          <p:nvPr/>
        </p:nvSpPr>
        <p:spPr>
          <a:xfrm>
            <a:off x="5252040" y="2634480"/>
            <a:ext cx="1483920" cy="674640"/>
          </a:xfrm>
          <a:prstGeom prst="rect">
            <a:avLst/>
          </a:prstGeom>
          <a:solidFill>
            <a:srgbClr val="FFFF00"/>
          </a:solidFill>
          <a:ln cap="flat" cmpd="sng" w="183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54000" lIns="99000" spcFirstLastPara="1" rIns="99000" wrap="square" tIns="54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0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delayed termination</a:t>
            </a:r>
            <a:endParaRPr b="0" sz="2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19"/>
          <p:cNvSpPr/>
          <p:nvPr/>
        </p:nvSpPr>
        <p:spPr>
          <a:xfrm>
            <a:off x="6384960" y="5295600"/>
            <a:ext cx="1483920" cy="674640"/>
          </a:xfrm>
          <a:prstGeom prst="rect">
            <a:avLst/>
          </a:prstGeom>
          <a:solidFill>
            <a:srgbClr val="FFFF00"/>
          </a:solidFill>
          <a:ln cap="flat" cmpd="sng" w="183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54000" lIns="99000" spcFirstLastPara="1" rIns="99000" wrap="square" tIns="54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0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excessive overshoot</a:t>
            </a:r>
            <a:endParaRPr b="0" sz="2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9"/>
          <p:cNvSpPr/>
          <p:nvPr/>
        </p:nvSpPr>
        <p:spPr>
          <a:xfrm>
            <a:off x="3962880" y="4358880"/>
            <a:ext cx="1352880" cy="360"/>
          </a:xfrm>
          <a:custGeom>
            <a:rect b="b" l="l" r="r" t="t"/>
            <a:pathLst>
              <a:path extrusionOk="0" h="1" w="3759">
                <a:moveTo>
                  <a:pt x="0" y="0"/>
                </a:moveTo>
                <a:lnTo>
                  <a:pt x="3758" y="0"/>
                </a:lnTo>
              </a:path>
            </a:pathLst>
          </a:custGeom>
          <a:solidFill>
            <a:srgbClr val="729FCF"/>
          </a:solidFill>
          <a:ln cap="flat" cmpd="sng" w="36700">
            <a:solidFill>
              <a:srgbClr val="0000FF"/>
            </a:solidFill>
            <a:prstDash val="solid"/>
            <a:round/>
            <a:headEnd len="med" w="med" type="triangle"/>
            <a:tailEnd len="med" w="med" type="triangle"/>
          </a:ln>
        </p:spPr>
        <p:txBody>
          <a:bodyPr anchorCtr="0" anchor="t" bIns="90000" lIns="90000" spcFirstLastPara="1" rIns="90000" wrap="square" tIns="90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9"/>
          <p:cNvSpPr/>
          <p:nvPr/>
        </p:nvSpPr>
        <p:spPr>
          <a:xfrm>
            <a:off x="2914200" y="5452200"/>
            <a:ext cx="3049560" cy="360"/>
          </a:xfrm>
          <a:custGeom>
            <a:rect b="b" l="l" r="r" t="t"/>
            <a:pathLst>
              <a:path extrusionOk="0" h="1" w="8472">
                <a:moveTo>
                  <a:pt x="0" y="0"/>
                </a:moveTo>
                <a:lnTo>
                  <a:pt x="8471" y="0"/>
                </a:lnTo>
              </a:path>
            </a:pathLst>
          </a:custGeom>
          <a:solidFill>
            <a:srgbClr val="729FCF"/>
          </a:solidFill>
          <a:ln cap="flat" cmpd="sng" w="36700">
            <a:solidFill>
              <a:srgbClr val="0000FF"/>
            </a:solidFill>
            <a:prstDash val="solid"/>
            <a:round/>
            <a:headEnd len="med" w="med" type="triangle"/>
            <a:tailEnd len="med" w="med" type="triangle"/>
          </a:ln>
        </p:spPr>
        <p:txBody>
          <a:bodyPr anchorCtr="0" anchor="t" bIns="90000" lIns="90000" spcFirstLastPara="1" rIns="90000" wrap="square" tIns="90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19"/>
          <p:cNvSpPr/>
          <p:nvPr/>
        </p:nvSpPr>
        <p:spPr>
          <a:xfrm>
            <a:off x="3969720" y="4492440"/>
            <a:ext cx="3212280" cy="360"/>
          </a:xfrm>
          <a:custGeom>
            <a:rect b="b" l="l" r="r" t="t"/>
            <a:pathLst>
              <a:path extrusionOk="0" h="1" w="8924">
                <a:moveTo>
                  <a:pt x="0" y="0"/>
                </a:moveTo>
                <a:lnTo>
                  <a:pt x="8923" y="0"/>
                </a:lnTo>
              </a:path>
            </a:pathLst>
          </a:custGeom>
          <a:solidFill>
            <a:srgbClr val="729FCF"/>
          </a:solidFill>
          <a:ln cap="flat" cmpd="sng" w="36700">
            <a:solidFill>
              <a:srgbClr val="0000FF"/>
            </a:solidFill>
            <a:prstDash val="solid"/>
            <a:round/>
            <a:headEnd len="med" w="med" type="triangle"/>
            <a:tailEnd len="med" w="med" type="triangle"/>
          </a:ln>
        </p:spPr>
        <p:txBody>
          <a:bodyPr anchorCtr="0" anchor="t" bIns="90000" lIns="90000" spcFirstLastPara="1" rIns="90000" wrap="square" tIns="90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19"/>
          <p:cNvSpPr/>
          <p:nvPr/>
        </p:nvSpPr>
        <p:spPr>
          <a:xfrm>
            <a:off x="4746240" y="3723840"/>
            <a:ext cx="3191040" cy="360"/>
          </a:xfrm>
          <a:custGeom>
            <a:rect b="b" l="l" r="r" t="t"/>
            <a:pathLst>
              <a:path extrusionOk="0" h="1" w="8865">
                <a:moveTo>
                  <a:pt x="0" y="0"/>
                </a:moveTo>
                <a:lnTo>
                  <a:pt x="8864" y="0"/>
                </a:lnTo>
              </a:path>
            </a:pathLst>
          </a:custGeom>
          <a:solidFill>
            <a:srgbClr val="729FCF"/>
          </a:solidFill>
          <a:ln cap="flat" cmpd="sng" w="36700">
            <a:solidFill>
              <a:srgbClr val="0000FF"/>
            </a:solidFill>
            <a:prstDash val="solid"/>
            <a:round/>
            <a:headEnd len="med" w="med" type="triangle"/>
            <a:tailEnd len="med" w="med" type="triangle"/>
          </a:ln>
        </p:spPr>
        <p:txBody>
          <a:bodyPr anchorCtr="0" anchor="t" bIns="90000" lIns="90000" spcFirstLastPara="1" rIns="90000" wrap="square" tIns="90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19"/>
          <p:cNvSpPr/>
          <p:nvPr/>
        </p:nvSpPr>
        <p:spPr>
          <a:xfrm>
            <a:off x="5431680" y="3384000"/>
            <a:ext cx="2165760" cy="373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000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Inter-EN spacing</a:t>
            </a:r>
            <a:endParaRPr b="0" sz="2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19"/>
          <p:cNvSpPr/>
          <p:nvPr/>
        </p:nvSpPr>
        <p:spPr>
          <a:xfrm>
            <a:off x="4349520" y="4511160"/>
            <a:ext cx="2165760" cy="373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000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ENSO lifecyle</a:t>
            </a:r>
            <a:endParaRPr b="0" sz="2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19"/>
          <p:cNvSpPr/>
          <p:nvPr/>
        </p:nvSpPr>
        <p:spPr>
          <a:xfrm>
            <a:off x="3893400" y="3972240"/>
            <a:ext cx="1585440" cy="373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000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EN duration</a:t>
            </a:r>
            <a:endParaRPr b="0" sz="2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19"/>
          <p:cNvSpPr/>
          <p:nvPr/>
        </p:nvSpPr>
        <p:spPr>
          <a:xfrm>
            <a:off x="3306600" y="5108760"/>
            <a:ext cx="2165760" cy="373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000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Inter-LN spacing</a:t>
            </a:r>
            <a:endParaRPr b="0" sz="2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260080"/>
            <a:ext cx="9143280" cy="457128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20"/>
          <p:cNvSpPr/>
          <p:nvPr/>
        </p:nvSpPr>
        <p:spPr>
          <a:xfrm>
            <a:off x="457200" y="-85320"/>
            <a:ext cx="8228880" cy="1142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ENSO performance</a:t>
            </a:r>
            <a:endParaRPr b="0" sz="44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20"/>
          <p:cNvSpPr/>
          <p:nvPr/>
        </p:nvSpPr>
        <p:spPr>
          <a:xfrm>
            <a:off x="72000" y="1260000"/>
            <a:ext cx="8999280" cy="1394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RMSE-based metrics</a:t>
            </a:r>
            <a:r>
              <a:rPr b="0" lang="en-US" sz="32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sz="32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120" lvl="1" marL="743040" marR="0" rtl="0" algn="l">
              <a:lnSpc>
                <a:spcPct val="100000"/>
              </a:lnSpc>
              <a:spcBef>
                <a:spcPts val="459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Char char="–"/>
            </a:pPr>
            <a:r>
              <a:rPr b="0" i="0" lang="en-US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Colors: </a:t>
            </a:r>
            <a:r>
              <a:rPr b="0" i="1" lang="en-US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relative</a:t>
            </a:r>
            <a:r>
              <a:rPr b="0" i="0" lang="en-US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to median value of metric (last column)</a:t>
            </a:r>
            <a:endParaRPr b="0" i="0" sz="2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120" lvl="1" marL="743040" marR="0" rtl="0" algn="l">
              <a:lnSpc>
                <a:spcPct val="100000"/>
              </a:lnSpc>
              <a:spcBef>
                <a:spcPts val="459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Char char="–"/>
            </a:pPr>
            <a:r>
              <a:rPr b="0" i="0" lang="en-US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Numbers: metric value</a:t>
            </a:r>
            <a:endParaRPr b="0" i="0" sz="2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20"/>
          <p:cNvSpPr/>
          <p:nvPr/>
        </p:nvSpPr>
        <p:spPr>
          <a:xfrm>
            <a:off x="1149480" y="4402080"/>
            <a:ext cx="163800" cy="287280"/>
          </a:xfrm>
          <a:prstGeom prst="ellipse">
            <a:avLst/>
          </a:prstGeom>
          <a:noFill/>
          <a:ln cap="flat" cmpd="sng" w="3670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82875" lIns="91425" spcFirstLastPara="1" rIns="91425" wrap="square" tIns="1828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4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20"/>
          <p:cNvSpPr/>
          <p:nvPr/>
        </p:nvSpPr>
        <p:spPr>
          <a:xfrm>
            <a:off x="145800" y="6065280"/>
            <a:ext cx="963720" cy="51552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000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different</a:t>
            </a:r>
            <a:endParaRPr b="0" sz="1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000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composite</a:t>
            </a:r>
            <a:endParaRPr b="0" sz="1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000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thresholds</a:t>
            </a:r>
            <a:endParaRPr b="0" sz="1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20"/>
          <p:cNvSpPr/>
          <p:nvPr/>
        </p:nvSpPr>
        <p:spPr>
          <a:xfrm>
            <a:off x="729360" y="4689720"/>
            <a:ext cx="507600" cy="1359360"/>
          </a:xfrm>
          <a:custGeom>
            <a:rect b="b" l="l" r="r" t="t"/>
            <a:pathLst>
              <a:path extrusionOk="0" h="3255" w="1282">
                <a:moveTo>
                  <a:pt x="0" y="3254"/>
                </a:moveTo>
                <a:lnTo>
                  <a:pt x="1281" y="0"/>
                </a:lnTo>
              </a:path>
            </a:pathLst>
          </a:custGeom>
          <a:solidFill>
            <a:srgbClr val="729FCF"/>
          </a:solidFill>
          <a:ln cap="flat" cmpd="sng" w="36700">
            <a:solidFill>
              <a:srgbClr val="0000FF"/>
            </a:solidFill>
            <a:prstDash val="solid"/>
            <a:round/>
            <a:headEnd len="sm" w="sm" type="none"/>
            <a:tailEnd len="med" w="med" type="triangle"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20"/>
          <p:cNvSpPr/>
          <p:nvPr/>
        </p:nvSpPr>
        <p:spPr>
          <a:xfrm>
            <a:off x="8038800" y="2449800"/>
            <a:ext cx="1024200" cy="79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000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colors:</a:t>
            </a:r>
            <a:endParaRPr b="0" sz="1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000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medians</a:t>
            </a:r>
            <a:endParaRPr b="0" sz="1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000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from</a:t>
            </a:r>
            <a:endParaRPr b="0" sz="1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000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inter-model</a:t>
            </a:r>
            <a:endParaRPr b="0" sz="1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000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median</a:t>
            </a:r>
            <a:endParaRPr b="0" sz="1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20"/>
          <p:cNvSpPr/>
          <p:nvPr/>
        </p:nvSpPr>
        <p:spPr>
          <a:xfrm>
            <a:off x="7815960" y="6358680"/>
            <a:ext cx="1346760" cy="39492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000" strike="noStrik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* = CMIP6</a:t>
            </a:r>
            <a:endParaRPr b="0" sz="2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20"/>
          <p:cNvSpPr/>
          <p:nvPr/>
        </p:nvSpPr>
        <p:spPr>
          <a:xfrm>
            <a:off x="6054840" y="2669400"/>
            <a:ext cx="2040120" cy="39492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000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numbers: RMSE relative to obs</a:t>
            </a:r>
            <a:endParaRPr b="0" sz="1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000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(perfect score is 0)</a:t>
            </a:r>
            <a:endParaRPr b="0" sz="1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20"/>
          <p:cNvSpPr/>
          <p:nvPr/>
        </p:nvSpPr>
        <p:spPr>
          <a:xfrm>
            <a:off x="8447760" y="5793840"/>
            <a:ext cx="686880" cy="287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 strike="noStrike">
                <a:solidFill>
                  <a:srgbClr val="000000"/>
                </a:solidFill>
              </a:rPr>
              <a:t>better</a:t>
            </a:r>
            <a:endParaRPr b="1" sz="1000" strike="noStrike">
              <a:solidFill>
                <a:srgbClr val="000000"/>
              </a:solidFill>
            </a:endParaRPr>
          </a:p>
        </p:txBody>
      </p:sp>
      <p:sp>
        <p:nvSpPr>
          <p:cNvPr id="129" name="Google Shape;129;p20"/>
          <p:cNvSpPr/>
          <p:nvPr/>
        </p:nvSpPr>
        <p:spPr>
          <a:xfrm>
            <a:off x="8447760" y="3280320"/>
            <a:ext cx="686880" cy="287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 strike="noStrike">
                <a:solidFill>
                  <a:srgbClr val="000000"/>
                </a:solidFill>
              </a:rPr>
              <a:t>worse</a:t>
            </a:r>
            <a:endParaRPr b="1" sz="1000" strike="noStrike">
              <a:solidFill>
                <a:srgbClr val="000000"/>
              </a:solidFill>
            </a:endParaRPr>
          </a:p>
        </p:txBody>
      </p:sp>
      <p:sp>
        <p:nvSpPr>
          <p:cNvPr id="130" name="Google Shape;130;p20"/>
          <p:cNvSpPr/>
          <p:nvPr/>
        </p:nvSpPr>
        <p:spPr>
          <a:xfrm>
            <a:off x="3898440" y="6358680"/>
            <a:ext cx="1346760" cy="39492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000" strike="noStrik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models</a:t>
            </a:r>
            <a:endParaRPr b="0" sz="2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20"/>
          <p:cNvSpPr/>
          <p:nvPr/>
        </p:nvSpPr>
        <p:spPr>
          <a:xfrm>
            <a:off x="105120" y="2719440"/>
            <a:ext cx="1346760" cy="39492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000" strike="noStrik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metrics</a:t>
            </a:r>
            <a:endParaRPr b="0" sz="2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20"/>
          <p:cNvSpPr/>
          <p:nvPr/>
        </p:nvSpPr>
        <p:spPr>
          <a:xfrm>
            <a:off x="8447760" y="4393080"/>
            <a:ext cx="686880" cy="39492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strike="noStrike">
                <a:solidFill>
                  <a:srgbClr val="000000"/>
                </a:solidFill>
              </a:rPr>
              <a:t>median</a:t>
            </a:r>
            <a:br>
              <a:rPr lang="en-US" sz="1000"/>
            </a:br>
            <a:r>
              <a:rPr lang="en-US" sz="1000" strike="noStrike">
                <a:solidFill>
                  <a:srgbClr val="000000"/>
                </a:solidFill>
              </a:rPr>
              <a:t>model</a:t>
            </a:r>
            <a:endParaRPr sz="1000" strike="noStrike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1"/>
          <p:cNvSpPr/>
          <p:nvPr/>
        </p:nvSpPr>
        <p:spPr>
          <a:xfrm>
            <a:off x="457200" y="0"/>
            <a:ext cx="8228880" cy="1142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400"/>
              <a:t>Dive-down diagnostics:</a:t>
            </a:r>
            <a:endParaRPr b="1" sz="34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400"/>
              <a:t>Annual-mean SST</a:t>
            </a:r>
            <a:endParaRPr b="1" sz="3400"/>
          </a:p>
        </p:txBody>
      </p:sp>
      <p:pic>
        <p:nvPicPr>
          <p:cNvPr id="138" name="Google Shape;138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168000"/>
            <a:ext cx="4571280" cy="364248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1"/>
          <p:cNvSpPr/>
          <p:nvPr/>
        </p:nvSpPr>
        <p:spPr>
          <a:xfrm>
            <a:off x="0" y="1402560"/>
            <a:ext cx="3599280" cy="1748160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108000" spcFirstLastPara="1" rIns="108000" wrap="square" tIns="36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Metric:</a:t>
            </a:r>
            <a:endParaRPr b="0" sz="2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RMSE(</a:t>
            </a:r>
            <a:r>
              <a:rPr b="0" lang="en-US" sz="1800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obs</a:t>
            </a:r>
            <a:r>
              <a:rPr b="0" lang="en-US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b="0" lang="en-US" sz="1800" strike="noStrike">
                <a:solidFill>
                  <a:srgbClr val="0E6F01"/>
                </a:solidFill>
                <a:latin typeface="Arial"/>
                <a:ea typeface="Arial"/>
                <a:cs typeface="Arial"/>
                <a:sym typeface="Arial"/>
              </a:rPr>
              <a:t>model</a:t>
            </a:r>
            <a:r>
              <a:rPr b="0" lang="en-US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 strike="noStrike">
                <a:solidFill>
                  <a:srgbClr val="0E6F01"/>
                </a:solidFill>
                <a:latin typeface="Arial"/>
                <a:ea typeface="Arial"/>
                <a:cs typeface="Arial"/>
                <a:sym typeface="Arial"/>
              </a:rPr>
              <a:t>IPSL-CM6A-LR</a:t>
            </a:r>
            <a:r>
              <a:rPr b="0" lang="en-US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= </a:t>
            </a:r>
            <a:r>
              <a:rPr b="1" lang="en-US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1.6°C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Dive</a:t>
            </a:r>
            <a:r>
              <a:rPr b="1" lang="en-US" sz="2800"/>
              <a:t>-</a:t>
            </a:r>
            <a:r>
              <a:rPr b="1" lang="en-US" sz="2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down level 1:</a:t>
            </a:r>
            <a:endParaRPr b="0" sz="2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0" name="Google Shape;140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24000" y="1764000"/>
            <a:ext cx="4319280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824000" y="3564000"/>
            <a:ext cx="4319280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824000" y="4799880"/>
            <a:ext cx="4319280" cy="205740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1"/>
          <p:cNvSpPr/>
          <p:nvPr/>
        </p:nvSpPr>
        <p:spPr>
          <a:xfrm>
            <a:off x="4572000" y="1260360"/>
            <a:ext cx="3599280" cy="49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108000" spcFirstLastPara="1" rIns="108000" wrap="square" tIns="36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Dive</a:t>
            </a:r>
            <a:r>
              <a:rPr b="1" lang="en-US" sz="2800"/>
              <a:t>-</a:t>
            </a:r>
            <a:r>
              <a:rPr b="1" lang="en-US" sz="2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down level 2:</a:t>
            </a:r>
            <a:endParaRPr b="0" sz="2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21"/>
          <p:cNvSpPr/>
          <p:nvPr/>
        </p:nvSpPr>
        <p:spPr>
          <a:xfrm>
            <a:off x="851400" y="5622120"/>
            <a:ext cx="2208960" cy="608400"/>
          </a:xfrm>
          <a:prstGeom prst="rect">
            <a:avLst/>
          </a:prstGeom>
          <a:solidFill>
            <a:srgbClr val="FFFF00"/>
          </a:solidFill>
          <a:ln cap="flat" cmpd="sng" w="183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6000" lIns="99000" spcFirstLastPara="1" rIns="99000" wrap="square" tIns="36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00" strike="noStrike">
                <a:solidFill>
                  <a:srgbClr val="0E6F01"/>
                </a:solidFill>
                <a:latin typeface="Arial"/>
                <a:ea typeface="Arial"/>
                <a:cs typeface="Arial"/>
                <a:sym typeface="Arial"/>
              </a:rPr>
              <a:t>IPSL-CM6A-LR</a:t>
            </a:r>
            <a:endParaRPr b="0" sz="17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7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too cold everywhere</a:t>
            </a:r>
            <a:endParaRPr b="0" sz="17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21"/>
          <p:cNvSpPr/>
          <p:nvPr/>
        </p:nvSpPr>
        <p:spPr>
          <a:xfrm>
            <a:off x="3509280" y="3168000"/>
            <a:ext cx="1062000" cy="319320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108000" spcFirstLastPara="1" rIns="108000" wrap="square" tIns="360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3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(5°S-5°N)</a:t>
            </a:r>
            <a:endParaRPr b="0" sz="13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2"/>
          <p:cNvSpPr/>
          <p:nvPr/>
        </p:nvSpPr>
        <p:spPr>
          <a:xfrm>
            <a:off x="462600" y="193200"/>
            <a:ext cx="3480000" cy="137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ENSO Metrics:</a:t>
            </a:r>
            <a:endParaRPr b="0" sz="2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Public </a:t>
            </a:r>
            <a:r>
              <a:rPr b="1" lang="en-US" sz="2800"/>
              <a:t>R</a:t>
            </a:r>
            <a:r>
              <a:rPr b="1" lang="en-US" sz="2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elease</a:t>
            </a:r>
            <a:br>
              <a:rPr lang="en-US" sz="2800">
                <a:latin typeface="Arial"/>
                <a:ea typeface="Arial"/>
                <a:cs typeface="Arial"/>
                <a:sym typeface="Arial"/>
              </a:rPr>
            </a:br>
            <a:r>
              <a:rPr b="1" lang="en-US" sz="2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&amp; </a:t>
            </a:r>
            <a:r>
              <a:rPr b="1" lang="en-US" sz="2800"/>
              <a:t>D</a:t>
            </a:r>
            <a:r>
              <a:rPr b="1" lang="en-US" sz="2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ocumentation</a:t>
            </a:r>
            <a:endParaRPr b="0" sz="2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22"/>
          <p:cNvSpPr/>
          <p:nvPr/>
        </p:nvSpPr>
        <p:spPr>
          <a:xfrm>
            <a:off x="225775" y="1834925"/>
            <a:ext cx="4945500" cy="45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-45684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600" u="sng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Planton et al. (BAMS 2021)</a:t>
            </a:r>
            <a:endParaRPr b="0" sz="16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684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5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“Evaluating climate models with the</a:t>
            </a:r>
            <a:r>
              <a:rPr lang="en-US" sz="1500"/>
              <a:t> </a:t>
            </a:r>
            <a:r>
              <a:rPr b="0" i="1" lang="en-US" sz="15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CLIVAR 2020 ENSO metrics package.”</a:t>
            </a:r>
            <a:endParaRPr b="0" sz="15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684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5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Documents &amp; demonstrates the package</a:t>
            </a:r>
            <a:endParaRPr b="0" sz="15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684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5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b="1" lang="en-US" sz="1500" strike="noStrike">
                <a:solidFill>
                  <a:srgbClr val="000000"/>
                </a:solidFill>
              </a:rPr>
              <a:t>CMIP6 models mostly outperform CMIP5</a:t>
            </a:r>
            <a:r>
              <a:rPr b="0" lang="en-US" sz="15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endParaRPr b="0" sz="15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6840" lvl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500"/>
              <a:t>except</a:t>
            </a:r>
            <a:r>
              <a:rPr lang="en-US" sz="1500"/>
              <a:t> for some</a:t>
            </a:r>
            <a:r>
              <a:rPr b="0" lang="en-US" sz="15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process metrics</a:t>
            </a:r>
            <a:endParaRPr b="0" sz="15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684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5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(e.</a:t>
            </a:r>
            <a:r>
              <a:rPr lang="en-US" sz="1500"/>
              <a:t>g., the </a:t>
            </a:r>
            <a:r>
              <a:rPr b="0" lang="en-US" sz="15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 → SST coupling worsened)</a:t>
            </a:r>
            <a:endParaRPr b="0" sz="15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5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 strike="noStrik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CMIP5/6 ENSO </a:t>
            </a:r>
            <a:r>
              <a:rPr b="1" lang="en-US" sz="1600">
                <a:solidFill>
                  <a:srgbClr val="008000"/>
                </a:solidFill>
              </a:rPr>
              <a:t>M</a:t>
            </a:r>
            <a:r>
              <a:rPr b="1" lang="en-US" sz="1600" strike="noStrik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etrics summary</a:t>
            </a:r>
            <a:br>
              <a:rPr lang="en-US" sz="1500">
                <a:latin typeface="Arial"/>
                <a:ea typeface="Arial"/>
                <a:cs typeface="Arial"/>
                <a:sym typeface="Arial"/>
              </a:rPr>
            </a:br>
            <a:r>
              <a:rPr b="0" lang="en-US" sz="1300" u="sng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https://pcmdi.llnl.gov/research/metrics/enso</a:t>
            </a:r>
            <a:endParaRPr b="0" sz="13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008000"/>
                </a:solidFill>
              </a:rPr>
              <a:t>-</a:t>
            </a:r>
            <a:r>
              <a:rPr lang="en-US" sz="1500">
                <a:solidFill>
                  <a:srgbClr val="008000"/>
                </a:solidFill>
              </a:rPr>
              <a:t> </a:t>
            </a:r>
            <a:r>
              <a:rPr b="1" lang="en-US" sz="1500">
                <a:solidFill>
                  <a:srgbClr val="008000"/>
                </a:solidFill>
              </a:rPr>
              <a:t>Interactive</a:t>
            </a:r>
            <a:r>
              <a:rPr lang="en-US" sz="1500">
                <a:solidFill>
                  <a:srgbClr val="008000"/>
                </a:solidFill>
              </a:rPr>
              <a:t> dive-down diagnostics</a:t>
            </a:r>
            <a:endParaRPr sz="1500">
              <a:solidFill>
                <a:srgbClr val="008000"/>
              </a:solidFill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008000"/>
                </a:solidFill>
              </a:rPr>
              <a:t>- Pre-computed model metrics for download</a:t>
            </a:r>
            <a:endParaRPr sz="1500">
              <a:solidFill>
                <a:srgbClr val="008000"/>
              </a:solidFill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300">
                <a:solidFill>
                  <a:srgbClr val="008000"/>
                </a:solidFill>
              </a:rPr>
              <a:t>	(</a:t>
            </a:r>
            <a:r>
              <a:rPr lang="en-US" sz="1300" u="sng">
                <a:solidFill>
                  <a:schemeClr val="hlink"/>
                </a:solidFill>
                <a:hlinkClick r:id="rId5"/>
              </a:rPr>
              <a:t>JSON</a:t>
            </a:r>
            <a:r>
              <a:rPr lang="en-US" sz="1300">
                <a:solidFill>
                  <a:srgbClr val="008000"/>
                </a:solidFill>
              </a:rPr>
              <a:t> &amp; </a:t>
            </a:r>
            <a:r>
              <a:rPr lang="en-US" sz="1300" u="sng">
                <a:solidFill>
                  <a:schemeClr val="hlink"/>
                </a:solidFill>
                <a:hlinkClick r:id="rId6"/>
              </a:rPr>
              <a:t>Excel</a:t>
            </a:r>
            <a:r>
              <a:rPr lang="en-US" sz="1300">
                <a:solidFill>
                  <a:srgbClr val="008000"/>
                </a:solidFill>
              </a:rPr>
              <a:t>)</a:t>
            </a:r>
            <a:endParaRPr sz="1300">
              <a:solidFill>
                <a:srgbClr val="008000"/>
              </a:solidFill>
            </a:endParaRPr>
          </a:p>
          <a:p>
            <a:pPr indent="-45684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5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Wiki:</a:t>
            </a:r>
            <a:br>
              <a:rPr lang="en-US" sz="1500">
                <a:latin typeface="Arial"/>
                <a:ea typeface="Arial"/>
                <a:cs typeface="Arial"/>
                <a:sym typeface="Arial"/>
              </a:rPr>
            </a:br>
            <a:r>
              <a:rPr b="0" lang="en-US" sz="1300" u="sng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https://github.com/CLIVAR-PRP/ENSO_metrics/wiki</a:t>
            </a:r>
            <a:endParaRPr b="0" sz="13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5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Software:</a:t>
            </a:r>
            <a:br>
              <a:rPr lang="en-US" sz="1500">
                <a:latin typeface="Arial"/>
                <a:ea typeface="Arial"/>
                <a:cs typeface="Arial"/>
                <a:sym typeface="Arial"/>
              </a:rPr>
            </a:br>
            <a:r>
              <a:rPr b="0" lang="en-US" sz="1300" u="sng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https://github.com/CLIVAR-PRP/ENSO_metrics</a:t>
            </a:r>
            <a:endParaRPr sz="13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5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2" name="Google Shape;152;p2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5122080" y="109800"/>
            <a:ext cx="3889800" cy="666036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2"/>
          <p:cNvSpPr/>
          <p:nvPr/>
        </p:nvSpPr>
        <p:spPr>
          <a:xfrm rot="10800000">
            <a:off x="4143927" y="3411000"/>
            <a:ext cx="1186599" cy="470325"/>
          </a:xfrm>
          <a:custGeom>
            <a:rect b="b" l="l" r="r" t="t"/>
            <a:pathLst>
              <a:path extrusionOk="0" h="721" w="1176">
                <a:moveTo>
                  <a:pt x="1175" y="0"/>
                </a:moveTo>
                <a:lnTo>
                  <a:pt x="0" y="720"/>
                </a:lnTo>
              </a:path>
            </a:pathLst>
          </a:custGeom>
          <a:solidFill>
            <a:srgbClr val="729FCF"/>
          </a:solidFill>
          <a:ln cap="flat" cmpd="sng" w="36700">
            <a:solidFill>
              <a:srgbClr val="008000"/>
            </a:solidFill>
            <a:prstDash val="solid"/>
            <a:round/>
            <a:headEnd len="sm" w="sm" type="none"/>
            <a:tailEnd len="med" w="med" type="triangle"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22"/>
          <p:cNvSpPr/>
          <p:nvPr/>
        </p:nvSpPr>
        <p:spPr>
          <a:xfrm>
            <a:off x="6389050" y="3056050"/>
            <a:ext cx="93300" cy="68700"/>
          </a:xfrm>
          <a:prstGeom prst="rect">
            <a:avLst/>
          </a:prstGeom>
          <a:noFill/>
          <a:ln cap="flat" cmpd="sng" w="1905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