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3"/>
  </p:notesMasterIdLst>
  <p:handoutMasterIdLst>
    <p:handoutMasterId r:id="rId14"/>
  </p:handoutMasterIdLst>
  <p:sldIdLst>
    <p:sldId id="509" r:id="rId2"/>
    <p:sldId id="285" r:id="rId3"/>
    <p:sldId id="270" r:id="rId4"/>
    <p:sldId id="580" r:id="rId5"/>
    <p:sldId id="302" r:id="rId6"/>
    <p:sldId id="262" r:id="rId7"/>
    <p:sldId id="578" r:id="rId8"/>
    <p:sldId id="581" r:id="rId9"/>
    <p:sldId id="555" r:id="rId10"/>
    <p:sldId id="579" r:id="rId11"/>
    <p:sldId id="57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EE0C"/>
    <a:srgbClr val="00F4FE"/>
    <a:srgbClr val="E2FBF4"/>
    <a:srgbClr val="0050F4"/>
    <a:srgbClr val="FFCDC6"/>
    <a:srgbClr val="CBFBF2"/>
    <a:srgbClr val="D5F1F2"/>
    <a:srgbClr val="9CF2F2"/>
    <a:srgbClr val="F1F7E8"/>
    <a:srgbClr val="F2F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8885" autoAdjust="0"/>
  </p:normalViewPr>
  <p:slideViewPr>
    <p:cSldViewPr snapToGrid="0">
      <p:cViewPr varScale="1">
        <p:scale>
          <a:sx n="148" d="100"/>
          <a:sy n="148" d="100"/>
        </p:scale>
        <p:origin x="-1092"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2A4D10E-C675-9C48-BFAA-825836981B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03879A90-86F0-194B-8624-4182B81777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5D69B2-A797-684E-B189-A1327AEA9FF6}" type="datetimeFigureOut">
              <a:rPr lang="en-US" smtClean="0"/>
              <a:t>11/4/2018</a:t>
            </a:fld>
            <a:endParaRPr lang="en-US"/>
          </a:p>
        </p:txBody>
      </p:sp>
      <p:sp>
        <p:nvSpPr>
          <p:cNvPr id="4" name="Footer Placeholder 3">
            <a:extLst>
              <a:ext uri="{FF2B5EF4-FFF2-40B4-BE49-F238E27FC236}">
                <a16:creationId xmlns="" xmlns:a16="http://schemas.microsoft.com/office/drawing/2014/main" id="{D6F3B646-BA41-EF47-BDC7-E0295A8741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3EFD2A96-95E2-4045-86A0-45D948620B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801D0F-9C1E-E148-97FE-8103FB6FC7CE}" type="slidenum">
              <a:rPr lang="en-US" smtClean="0"/>
              <a:t>‹#›</a:t>
            </a:fld>
            <a:endParaRPr lang="en-US"/>
          </a:p>
        </p:txBody>
      </p:sp>
    </p:spTree>
    <p:extLst>
      <p:ext uri="{BB962C8B-B14F-4D97-AF65-F5344CB8AC3E}">
        <p14:creationId xmlns:p14="http://schemas.microsoft.com/office/powerpoint/2010/main" val="3340860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00201-2BB7-9344-934F-962F89F2DCD3}" type="datetimeFigureOut">
              <a:rPr lang="en-US" smtClean="0"/>
              <a:pPr/>
              <a:t>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A2B8F3-DC9F-7A4E-9E2F-7791B399D6C9}" type="slidenum">
              <a:rPr lang="en-US" smtClean="0"/>
              <a:pPr/>
              <a:t>‹#›</a:t>
            </a:fld>
            <a:endParaRPr lang="en-US"/>
          </a:p>
        </p:txBody>
      </p:sp>
    </p:spTree>
    <p:extLst>
      <p:ext uri="{BB962C8B-B14F-4D97-AF65-F5344CB8AC3E}">
        <p14:creationId xmlns:p14="http://schemas.microsoft.com/office/powerpoint/2010/main" val="3353875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A2B8F3-DC9F-7A4E-9E2F-7791B399D6C9}" type="slidenum">
              <a:rPr lang="en-US" smtClean="0"/>
              <a:pPr/>
              <a:t>1</a:t>
            </a:fld>
            <a:endParaRPr lang="en-US"/>
          </a:p>
        </p:txBody>
      </p:sp>
    </p:spTree>
    <p:extLst>
      <p:ext uri="{BB962C8B-B14F-4D97-AF65-F5344CB8AC3E}">
        <p14:creationId xmlns:p14="http://schemas.microsoft.com/office/powerpoint/2010/main" val="104990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D4AC2E-DE8E-43A6-9F12-6B23669C9AD1}" type="slidenum">
              <a:rPr lang="en-US" smtClean="0"/>
              <a:pPr/>
              <a:t>5</a:t>
            </a:fld>
            <a:endParaRPr lang="en-US"/>
          </a:p>
        </p:txBody>
      </p:sp>
    </p:spTree>
    <p:extLst>
      <p:ext uri="{BB962C8B-B14F-4D97-AF65-F5344CB8AC3E}">
        <p14:creationId xmlns:p14="http://schemas.microsoft.com/office/powerpoint/2010/main" val="1780599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68A299-B684-4042-BA4C-5A7D5899F0D4}"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DC18-9AA3-914B-9848-009361231C6A}" type="slidenum">
              <a:rPr lang="en-US" smtClean="0"/>
              <a:pPr/>
              <a:t>‹#›</a:t>
            </a:fld>
            <a:endParaRPr lang="en-US"/>
          </a:p>
        </p:txBody>
      </p:sp>
    </p:spTree>
    <p:extLst>
      <p:ext uri="{BB962C8B-B14F-4D97-AF65-F5344CB8AC3E}">
        <p14:creationId xmlns:p14="http://schemas.microsoft.com/office/powerpoint/2010/main" val="29870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8A299-B684-4042-BA4C-5A7D5899F0D4}"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DC18-9AA3-914B-9848-009361231C6A}" type="slidenum">
              <a:rPr lang="en-US" smtClean="0"/>
              <a:pPr/>
              <a:t>‹#›</a:t>
            </a:fld>
            <a:endParaRPr lang="en-US"/>
          </a:p>
        </p:txBody>
      </p:sp>
    </p:spTree>
    <p:extLst>
      <p:ext uri="{BB962C8B-B14F-4D97-AF65-F5344CB8AC3E}">
        <p14:creationId xmlns:p14="http://schemas.microsoft.com/office/powerpoint/2010/main" val="414254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8A299-B684-4042-BA4C-5A7D5899F0D4}"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DC18-9AA3-914B-9848-009361231C6A}" type="slidenum">
              <a:rPr lang="en-US" smtClean="0"/>
              <a:pPr/>
              <a:t>‹#›</a:t>
            </a:fld>
            <a:endParaRPr lang="en-US"/>
          </a:p>
        </p:txBody>
      </p:sp>
    </p:spTree>
    <p:extLst>
      <p:ext uri="{BB962C8B-B14F-4D97-AF65-F5344CB8AC3E}">
        <p14:creationId xmlns:p14="http://schemas.microsoft.com/office/powerpoint/2010/main" val="2603169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38200"/>
          </a:xfrm>
          <a:prstGeom prst="rect">
            <a:avLst/>
          </a:prstGeom>
        </p:spPr>
        <p:txBody>
          <a:bodyPr>
            <a:normAutofit/>
          </a:bodyPr>
          <a:lstStyle>
            <a:lvl1pPr algn="r">
              <a:defRPr sz="4000" baseline="0">
                <a:solidFill>
                  <a:schemeClr val="bg1"/>
                </a:solidFill>
                <a:effectLst>
                  <a:outerShdw blurRad="50800" dist="38100" dir="5400000" algn="t" rotWithShape="0">
                    <a:prstClr val="black">
                      <a:alpha val="40000"/>
                    </a:prstClr>
                  </a:outerShdw>
                </a:effectLst>
              </a:defRPr>
            </a:lvl1pPr>
          </a:lstStyle>
          <a:p>
            <a:r>
              <a:rPr lang="en-US" dirty="0"/>
              <a:t>Click to edit Master title style</a:t>
            </a:r>
          </a:p>
        </p:txBody>
      </p:sp>
      <p:sp>
        <p:nvSpPr>
          <p:cNvPr id="6" name="Content Placeholder 5"/>
          <p:cNvSpPr>
            <a:spLocks noGrp="1"/>
          </p:cNvSpPr>
          <p:nvPr>
            <p:ph sz="quarter" idx="10"/>
          </p:nvPr>
        </p:nvSpPr>
        <p:spPr>
          <a:xfrm>
            <a:off x="152400" y="914400"/>
            <a:ext cx="8839200" cy="5410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6553200" y="64008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6E3ED-C7C6-4C82-AE04-AD06180781D7}" type="slidenum">
              <a:rPr lang="en-US" smtClean="0"/>
              <a:pPr/>
              <a:t>‹#›</a:t>
            </a:fld>
            <a:endParaRPr lang="en-US"/>
          </a:p>
        </p:txBody>
      </p:sp>
    </p:spTree>
    <p:extLst>
      <p:ext uri="{BB962C8B-B14F-4D97-AF65-F5344CB8AC3E}">
        <p14:creationId xmlns:p14="http://schemas.microsoft.com/office/powerpoint/2010/main" val="2546810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800100" y="533400"/>
            <a:ext cx="7543800" cy="3657600"/>
          </a:xfrm>
          <a:prstGeom prst="rect">
            <a:avLst/>
          </a:prstGeom>
        </p:spPr>
        <p:txBody>
          <a:bodyPr>
            <a:normAutofit/>
          </a:bodyPr>
          <a:lstStyle>
            <a:lvl1pPr algn="ctr">
              <a:buNone/>
              <a:defRPr lang="en-US" sz="4800" kern="1200" dirty="0" smtClean="0">
                <a:solidFill>
                  <a:schemeClr val="bg1"/>
                </a:solidFill>
                <a:effectLst>
                  <a:glow rad="63500">
                    <a:schemeClr val="accent1">
                      <a:lumMod val="60000"/>
                      <a:lumOff val="40000"/>
                      <a:alpha val="40000"/>
                    </a:schemeClr>
                  </a:glow>
                  <a:outerShdw blurRad="50800" dist="38100" dir="5400000" algn="t" rotWithShape="0">
                    <a:prstClr val="black">
                      <a:alpha val="40000"/>
                    </a:prstClr>
                  </a:outerShdw>
                </a:effectLst>
                <a:latin typeface="Futura Md BT" pitchFamily="34" charset="0"/>
                <a:ea typeface="+mn-ea"/>
                <a:cs typeface="+mn-cs"/>
              </a:defRPr>
            </a:lvl1pPr>
          </a:lstStyle>
          <a:p>
            <a:pPr algn="ctr"/>
            <a:r>
              <a:rPr lang="en-US" sz="4800" kern="1200" dirty="0">
                <a:solidFill>
                  <a:schemeClr val="bg1"/>
                </a:solidFill>
                <a:effectLst>
                  <a:glow rad="63500">
                    <a:schemeClr val="accent1">
                      <a:lumMod val="60000"/>
                      <a:lumOff val="40000"/>
                      <a:alpha val="40000"/>
                    </a:schemeClr>
                  </a:glow>
                  <a:outerShdw blurRad="50800" dist="38100" dir="5400000" algn="t" rotWithShape="0">
                    <a:prstClr val="black">
                      <a:alpha val="40000"/>
                    </a:prstClr>
                  </a:outerShdw>
                </a:effectLst>
                <a:latin typeface="Futura Md BT" pitchFamily="34" charset="0"/>
                <a:ea typeface="+mn-ea"/>
                <a:cs typeface="+mn-cs"/>
              </a:rPr>
              <a:t>Presentation</a:t>
            </a:r>
            <a:r>
              <a:rPr lang="en-US" sz="4800" dirty="0">
                <a:solidFill>
                  <a:schemeClr val="bg1"/>
                </a:solidFill>
                <a:latin typeface="Futura Md BT" pitchFamily="34" charset="0"/>
              </a:rPr>
              <a:t> </a:t>
            </a:r>
            <a:r>
              <a:rPr lang="en-US" sz="4800" kern="1200" dirty="0">
                <a:solidFill>
                  <a:schemeClr val="bg1"/>
                </a:solidFill>
                <a:effectLst>
                  <a:glow rad="63500">
                    <a:schemeClr val="accent1">
                      <a:lumMod val="60000"/>
                      <a:lumOff val="40000"/>
                      <a:alpha val="40000"/>
                    </a:schemeClr>
                  </a:glow>
                  <a:outerShdw blurRad="50800" dist="38100" dir="5400000" algn="t" rotWithShape="0">
                    <a:prstClr val="black">
                      <a:alpha val="40000"/>
                    </a:prstClr>
                  </a:outerShdw>
                </a:effectLst>
                <a:latin typeface="Futura Md BT" pitchFamily="34" charset="0"/>
                <a:ea typeface="+mn-ea"/>
                <a:cs typeface="+mn-cs"/>
              </a:rPr>
              <a:t>Title</a:t>
            </a:r>
          </a:p>
        </p:txBody>
      </p:sp>
    </p:spTree>
    <p:extLst>
      <p:ext uri="{BB962C8B-B14F-4D97-AF65-F5344CB8AC3E}">
        <p14:creationId xmlns:p14="http://schemas.microsoft.com/office/powerpoint/2010/main" val="32038245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8A299-B684-4042-BA4C-5A7D5899F0D4}"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DC18-9AA3-914B-9848-009361231C6A}" type="slidenum">
              <a:rPr lang="en-US" smtClean="0"/>
              <a:pPr/>
              <a:t>‹#›</a:t>
            </a:fld>
            <a:endParaRPr lang="en-US"/>
          </a:p>
        </p:txBody>
      </p:sp>
    </p:spTree>
    <p:extLst>
      <p:ext uri="{BB962C8B-B14F-4D97-AF65-F5344CB8AC3E}">
        <p14:creationId xmlns:p14="http://schemas.microsoft.com/office/powerpoint/2010/main" val="425537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68A299-B684-4042-BA4C-5A7D5899F0D4}"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DC18-9AA3-914B-9848-009361231C6A}" type="slidenum">
              <a:rPr lang="en-US" smtClean="0"/>
              <a:pPr/>
              <a:t>‹#›</a:t>
            </a:fld>
            <a:endParaRPr lang="en-US"/>
          </a:p>
        </p:txBody>
      </p:sp>
    </p:spTree>
    <p:extLst>
      <p:ext uri="{BB962C8B-B14F-4D97-AF65-F5344CB8AC3E}">
        <p14:creationId xmlns:p14="http://schemas.microsoft.com/office/powerpoint/2010/main" val="179227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68A299-B684-4042-BA4C-5A7D5899F0D4}" type="datetimeFigureOut">
              <a:rPr lang="en-US" smtClean="0"/>
              <a:pPr/>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BDC18-9AA3-914B-9848-009361231C6A}" type="slidenum">
              <a:rPr lang="en-US" smtClean="0"/>
              <a:pPr/>
              <a:t>‹#›</a:t>
            </a:fld>
            <a:endParaRPr lang="en-US"/>
          </a:p>
        </p:txBody>
      </p:sp>
    </p:spTree>
    <p:extLst>
      <p:ext uri="{BB962C8B-B14F-4D97-AF65-F5344CB8AC3E}">
        <p14:creationId xmlns:p14="http://schemas.microsoft.com/office/powerpoint/2010/main" val="18016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68A299-B684-4042-BA4C-5A7D5899F0D4}" type="datetimeFigureOut">
              <a:rPr lang="en-US" smtClean="0"/>
              <a:pPr/>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BDC18-9AA3-914B-9848-009361231C6A}" type="slidenum">
              <a:rPr lang="en-US" smtClean="0"/>
              <a:pPr/>
              <a:t>‹#›</a:t>
            </a:fld>
            <a:endParaRPr lang="en-US"/>
          </a:p>
        </p:txBody>
      </p:sp>
    </p:spTree>
    <p:extLst>
      <p:ext uri="{BB962C8B-B14F-4D97-AF65-F5344CB8AC3E}">
        <p14:creationId xmlns:p14="http://schemas.microsoft.com/office/powerpoint/2010/main" val="238819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68A299-B684-4042-BA4C-5A7D5899F0D4}" type="datetimeFigureOut">
              <a:rPr lang="en-US" smtClean="0"/>
              <a:pPr/>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BDC18-9AA3-914B-9848-009361231C6A}" type="slidenum">
              <a:rPr lang="en-US" smtClean="0"/>
              <a:pPr/>
              <a:t>‹#›</a:t>
            </a:fld>
            <a:endParaRPr lang="en-US"/>
          </a:p>
        </p:txBody>
      </p:sp>
    </p:spTree>
    <p:extLst>
      <p:ext uri="{BB962C8B-B14F-4D97-AF65-F5344CB8AC3E}">
        <p14:creationId xmlns:p14="http://schemas.microsoft.com/office/powerpoint/2010/main" val="2740645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8A299-B684-4042-BA4C-5A7D5899F0D4}" type="datetimeFigureOut">
              <a:rPr lang="en-US" smtClean="0"/>
              <a:pPr/>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BDC18-9AA3-914B-9848-009361231C6A}" type="slidenum">
              <a:rPr lang="en-US" smtClean="0"/>
              <a:pPr/>
              <a:t>‹#›</a:t>
            </a:fld>
            <a:endParaRPr lang="en-US"/>
          </a:p>
        </p:txBody>
      </p:sp>
    </p:spTree>
    <p:extLst>
      <p:ext uri="{BB962C8B-B14F-4D97-AF65-F5344CB8AC3E}">
        <p14:creationId xmlns:p14="http://schemas.microsoft.com/office/powerpoint/2010/main" val="415725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68A299-B684-4042-BA4C-5A7D5899F0D4}" type="datetimeFigureOut">
              <a:rPr lang="en-US" smtClean="0"/>
              <a:pPr/>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BDC18-9AA3-914B-9848-009361231C6A}" type="slidenum">
              <a:rPr lang="en-US" smtClean="0"/>
              <a:pPr/>
              <a:t>‹#›</a:t>
            </a:fld>
            <a:endParaRPr lang="en-US"/>
          </a:p>
        </p:txBody>
      </p:sp>
    </p:spTree>
    <p:extLst>
      <p:ext uri="{BB962C8B-B14F-4D97-AF65-F5344CB8AC3E}">
        <p14:creationId xmlns:p14="http://schemas.microsoft.com/office/powerpoint/2010/main" val="101784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68A299-B684-4042-BA4C-5A7D5899F0D4}" type="datetimeFigureOut">
              <a:rPr lang="en-US" smtClean="0"/>
              <a:pPr/>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BDC18-9AA3-914B-9848-009361231C6A}" type="slidenum">
              <a:rPr lang="en-US" smtClean="0"/>
              <a:pPr/>
              <a:t>‹#›</a:t>
            </a:fld>
            <a:endParaRPr lang="en-US"/>
          </a:p>
        </p:txBody>
      </p:sp>
    </p:spTree>
    <p:extLst>
      <p:ext uri="{BB962C8B-B14F-4D97-AF65-F5344CB8AC3E}">
        <p14:creationId xmlns:p14="http://schemas.microsoft.com/office/powerpoint/2010/main" val="211977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8A299-B684-4042-BA4C-5A7D5899F0D4}" type="datetimeFigureOut">
              <a:rPr lang="en-US" smtClean="0"/>
              <a:pPr/>
              <a:t>11/4/2018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BDC18-9AA3-914B-9848-009361231C6A}" type="slidenum">
              <a:rPr lang="en-US" smtClean="0"/>
              <a:pPr/>
              <a:t>‹#›</a:t>
            </a:fld>
            <a:endParaRPr lang="en-US"/>
          </a:p>
        </p:txBody>
      </p:sp>
    </p:spTree>
    <p:extLst>
      <p:ext uri="{BB962C8B-B14F-4D97-AF65-F5344CB8AC3E}">
        <p14:creationId xmlns:p14="http://schemas.microsoft.com/office/powerpoint/2010/main" val="40278971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581" y="137383"/>
            <a:ext cx="8847667" cy="400110"/>
          </a:xfrm>
          <a:prstGeom prst="rect">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b="1" dirty="0">
                <a:latin typeface="Chalkboard SE Regular"/>
                <a:cs typeface="Chalkboard SE Regular"/>
              </a:rPr>
              <a:t>GFDL: </a:t>
            </a:r>
            <a:r>
              <a:rPr lang="en-US" sz="2000" b="1" dirty="0" smtClean="0">
                <a:latin typeface="Chalkboard SE Regular"/>
                <a:cs typeface="Chalkboard SE Regular"/>
              </a:rPr>
              <a:t>Toward </a:t>
            </a:r>
            <a:r>
              <a:rPr lang="en-US" sz="2000" b="1" dirty="0">
                <a:latin typeface="Chalkboard SE Regular"/>
                <a:cs typeface="Chalkboard SE Regular"/>
              </a:rPr>
              <a:t>seamless prediction across time </a:t>
            </a:r>
            <a:r>
              <a:rPr lang="en-US" sz="2000" b="1" dirty="0" smtClean="0">
                <a:latin typeface="Chalkboard SE Regular"/>
                <a:cs typeface="Chalkboard SE Regular"/>
              </a:rPr>
              <a:t>&amp; space </a:t>
            </a:r>
            <a:r>
              <a:rPr lang="en-US" sz="2000" b="1" dirty="0">
                <a:latin typeface="Chalkboard SE Regular"/>
                <a:cs typeface="Chalkboard SE Regular"/>
              </a:rPr>
              <a:t>scales</a:t>
            </a:r>
          </a:p>
        </p:txBody>
      </p:sp>
      <p:sp>
        <p:nvSpPr>
          <p:cNvPr id="3" name="TextBox 2">
            <a:extLst>
              <a:ext uri="{FF2B5EF4-FFF2-40B4-BE49-F238E27FC236}">
                <a16:creationId xmlns="" xmlns:a16="http://schemas.microsoft.com/office/drawing/2014/main" id="{EC9012D7-3EC3-DB46-A798-F9A6E9714785}"/>
              </a:ext>
            </a:extLst>
          </p:cNvPr>
          <p:cNvSpPr txBox="1"/>
          <p:nvPr/>
        </p:nvSpPr>
        <p:spPr>
          <a:xfrm>
            <a:off x="359388" y="917186"/>
            <a:ext cx="8170985" cy="2123658"/>
          </a:xfrm>
          <a:prstGeom prst="rect">
            <a:avLst/>
          </a:prstGeom>
          <a:solidFill>
            <a:schemeClr val="accent5">
              <a:lumMod val="20000"/>
              <a:lumOff val="80000"/>
            </a:schemeClr>
          </a:solidFill>
        </p:spPr>
        <p:txBody>
          <a:bodyPr wrap="square" rtlCol="0">
            <a:spAutoFit/>
          </a:bodyPr>
          <a:lstStyle/>
          <a:p>
            <a:r>
              <a:rPr lang="en-US" b="1" u="sng" dirty="0"/>
              <a:t>Drivers &amp; Goals: </a:t>
            </a:r>
          </a:p>
          <a:p>
            <a:pPr marL="285750" indent="-285750">
              <a:buFont typeface="Wingdings" pitchFamily="2" charset="2"/>
              <a:buChar char="Ø"/>
            </a:pPr>
            <a:endParaRPr lang="en-US" sz="1600" dirty="0"/>
          </a:p>
          <a:p>
            <a:pPr marL="285750" indent="-285750">
              <a:buFont typeface="Wingdings" pitchFamily="2" charset="2"/>
              <a:buChar char="Ø"/>
            </a:pPr>
            <a:r>
              <a:rPr lang="en-US" sz="1600" dirty="0"/>
              <a:t>Benefits of a seamless system for prediction and understanding across time and space scales </a:t>
            </a:r>
          </a:p>
          <a:p>
            <a:pPr marL="285750" indent="-285750">
              <a:buFont typeface="Wingdings" pitchFamily="2" charset="2"/>
              <a:buChar char="Ø"/>
            </a:pPr>
            <a:endParaRPr lang="en-US" sz="1600" i="1" dirty="0"/>
          </a:p>
          <a:p>
            <a:pPr marL="285750" indent="-285750">
              <a:buFont typeface="Wingdings" pitchFamily="2" charset="2"/>
              <a:buChar char="Ø"/>
            </a:pPr>
            <a:r>
              <a:rPr lang="en-US" sz="1600" dirty="0"/>
              <a:t>Applied to wide range of phenomena, from very short time scales to decadal and beyond</a:t>
            </a:r>
          </a:p>
          <a:p>
            <a:pPr marL="285750" indent="-285750">
              <a:buFont typeface="Wingdings" pitchFamily="2" charset="2"/>
              <a:buChar char="Ø"/>
            </a:pPr>
            <a:endParaRPr lang="en-US" sz="1600" dirty="0"/>
          </a:p>
          <a:p>
            <a:pPr marL="285750" indent="-285750">
              <a:buFont typeface="Wingdings" pitchFamily="2" charset="2"/>
              <a:buChar char="Ø"/>
            </a:pPr>
            <a:r>
              <a:rPr lang="en-US" sz="1600" dirty="0"/>
              <a:t>Increased understanding that leads to improved predictions</a:t>
            </a:r>
          </a:p>
          <a:p>
            <a:endParaRPr lang="en-US" b="1" dirty="0"/>
          </a:p>
        </p:txBody>
      </p:sp>
      <p:sp>
        <p:nvSpPr>
          <p:cNvPr id="2" name="TextBox 1">
            <a:extLst>
              <a:ext uri="{FF2B5EF4-FFF2-40B4-BE49-F238E27FC236}">
                <a16:creationId xmlns="" xmlns:a16="http://schemas.microsoft.com/office/drawing/2014/main" id="{8B2C7D1E-C121-4041-B9A8-A463588A5A19}"/>
              </a:ext>
            </a:extLst>
          </p:cNvPr>
          <p:cNvSpPr txBox="1"/>
          <p:nvPr/>
        </p:nvSpPr>
        <p:spPr>
          <a:xfrm>
            <a:off x="359387" y="3429000"/>
            <a:ext cx="8170985" cy="1354217"/>
          </a:xfrm>
          <a:prstGeom prst="rect">
            <a:avLst/>
          </a:prstGeom>
          <a:solidFill>
            <a:schemeClr val="accent3">
              <a:lumMod val="20000"/>
              <a:lumOff val="80000"/>
            </a:schemeClr>
          </a:solidFill>
        </p:spPr>
        <p:txBody>
          <a:bodyPr wrap="square" rtlCol="0">
            <a:spAutoFit/>
          </a:bodyPr>
          <a:lstStyle/>
          <a:p>
            <a:r>
              <a:rPr lang="en-US" b="1" u="sng" dirty="0"/>
              <a:t>Outline:</a:t>
            </a:r>
          </a:p>
          <a:p>
            <a:endParaRPr lang="en-US" sz="1600" dirty="0"/>
          </a:p>
          <a:p>
            <a:pPr marL="342900" indent="-342900">
              <a:buAutoNum type="arabicPeriod"/>
            </a:pPr>
            <a:r>
              <a:rPr lang="en-US" sz="1600" dirty="0"/>
              <a:t>Current system for prediction across time scales  – design and accomplishments</a:t>
            </a:r>
          </a:p>
          <a:p>
            <a:pPr marL="342900" indent="-342900">
              <a:buAutoNum type="arabicPeriod"/>
            </a:pPr>
            <a:endParaRPr lang="en-US" sz="1600" dirty="0"/>
          </a:p>
          <a:p>
            <a:pPr marL="342900" indent="-342900">
              <a:buAutoNum type="arabicPeriod"/>
            </a:pPr>
            <a:r>
              <a:rPr lang="en-US" sz="1600" dirty="0"/>
              <a:t>Next generation prediction system – “SPEAR”</a:t>
            </a:r>
          </a:p>
        </p:txBody>
      </p:sp>
    </p:spTree>
    <p:extLst>
      <p:ext uri="{BB962C8B-B14F-4D97-AF65-F5344CB8AC3E}">
        <p14:creationId xmlns:p14="http://schemas.microsoft.com/office/powerpoint/2010/main" val="1196147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FED81D-B1BE-FB41-9353-8C028AB94391}"/>
              </a:ext>
            </a:extLst>
          </p:cNvPr>
          <p:cNvSpPr txBox="1"/>
          <p:nvPr/>
        </p:nvSpPr>
        <p:spPr>
          <a:xfrm>
            <a:off x="31097" y="6008399"/>
            <a:ext cx="4041035" cy="738664"/>
          </a:xfrm>
          <a:prstGeom prst="rect">
            <a:avLst/>
          </a:prstGeom>
          <a:noFill/>
        </p:spPr>
        <p:txBody>
          <a:bodyPr wrap="square" rtlCol="0">
            <a:spAutoFit/>
          </a:bodyPr>
          <a:lstStyle/>
          <a:p>
            <a:r>
              <a:rPr lang="en-US" sz="1400" b="1" i="1" dirty="0"/>
              <a:t>Increasing frequency of extremely severe cyclonic storms over the Arabian Sea</a:t>
            </a:r>
          </a:p>
          <a:p>
            <a:r>
              <a:rPr lang="en-US" sz="1400" i="1" dirty="0"/>
              <a:t>Murakami et al, 2017, Nature Climate Change</a:t>
            </a:r>
          </a:p>
        </p:txBody>
      </p:sp>
      <p:sp>
        <p:nvSpPr>
          <p:cNvPr id="4" name="TextBox 3">
            <a:extLst>
              <a:ext uri="{FF2B5EF4-FFF2-40B4-BE49-F238E27FC236}">
                <a16:creationId xmlns="" xmlns:a16="http://schemas.microsoft.com/office/drawing/2014/main" id="{4BB79D45-4B86-4946-B546-E51B25FADD68}"/>
              </a:ext>
            </a:extLst>
          </p:cNvPr>
          <p:cNvSpPr txBox="1"/>
          <p:nvPr/>
        </p:nvSpPr>
        <p:spPr>
          <a:xfrm>
            <a:off x="629124" y="87903"/>
            <a:ext cx="7613816" cy="369332"/>
          </a:xfrm>
          <a:prstGeom prst="rect">
            <a:avLst/>
          </a:prstGeom>
          <a:solidFill>
            <a:schemeClr val="accent6">
              <a:lumMod val="40000"/>
              <a:lumOff val="60000"/>
            </a:schemeClr>
          </a:solidFill>
          <a:scene3d>
            <a:camera prst="orthographicFront"/>
            <a:lightRig rig="threePt" dir="t"/>
          </a:scene3d>
          <a:sp3d>
            <a:bevelT w="165100" prst="coolSlant"/>
          </a:sp3d>
        </p:spPr>
        <p:txBody>
          <a:bodyPr wrap="none" rtlCol="0">
            <a:spAutoFit/>
          </a:bodyPr>
          <a:lstStyle/>
          <a:p>
            <a:r>
              <a:rPr lang="en-US" dirty="0"/>
              <a:t>Seamless prediction systems may provide advance warning of emerging threats</a:t>
            </a:r>
          </a:p>
        </p:txBody>
      </p:sp>
      <p:pic>
        <p:nvPicPr>
          <p:cNvPr id="6" name="Picture 5">
            <a:extLst>
              <a:ext uri="{FF2B5EF4-FFF2-40B4-BE49-F238E27FC236}">
                <a16:creationId xmlns="" xmlns:a16="http://schemas.microsoft.com/office/drawing/2014/main" id="{D36779BC-DA94-D94A-A72C-AF11D1F7ED59}"/>
              </a:ext>
            </a:extLst>
          </p:cNvPr>
          <p:cNvPicPr>
            <a:picLocks noChangeAspect="1"/>
          </p:cNvPicPr>
          <p:nvPr/>
        </p:nvPicPr>
        <p:blipFill rotWithShape="1">
          <a:blip r:embed="rId2"/>
          <a:srcRect l="4279" r="-3981" b="48471"/>
          <a:stretch/>
        </p:blipFill>
        <p:spPr>
          <a:xfrm>
            <a:off x="31097" y="794133"/>
            <a:ext cx="4218147" cy="4306903"/>
          </a:xfrm>
          <a:prstGeom prst="rect">
            <a:avLst/>
          </a:prstGeom>
        </p:spPr>
      </p:pic>
      <p:pic>
        <p:nvPicPr>
          <p:cNvPr id="8" name="Picture 7">
            <a:extLst>
              <a:ext uri="{FF2B5EF4-FFF2-40B4-BE49-F238E27FC236}">
                <a16:creationId xmlns="" xmlns:a16="http://schemas.microsoft.com/office/drawing/2014/main" id="{989C93ED-3F1D-1744-B6F6-A917FB83CE77}"/>
              </a:ext>
            </a:extLst>
          </p:cNvPr>
          <p:cNvPicPr>
            <a:picLocks noChangeAspect="1"/>
          </p:cNvPicPr>
          <p:nvPr/>
        </p:nvPicPr>
        <p:blipFill rotWithShape="1">
          <a:blip r:embed="rId3"/>
          <a:srcRect t="60746" r="66092" b="10454"/>
          <a:stretch/>
        </p:blipFill>
        <p:spPr>
          <a:xfrm>
            <a:off x="5985425" y="1671539"/>
            <a:ext cx="2801073" cy="1583427"/>
          </a:xfrm>
          <a:prstGeom prst="rect">
            <a:avLst/>
          </a:prstGeom>
        </p:spPr>
      </p:pic>
      <p:sp>
        <p:nvSpPr>
          <p:cNvPr id="9" name="TextBox 8">
            <a:extLst>
              <a:ext uri="{FF2B5EF4-FFF2-40B4-BE49-F238E27FC236}">
                <a16:creationId xmlns="" xmlns:a16="http://schemas.microsoft.com/office/drawing/2014/main" id="{35A88FCF-0402-0E45-BF14-4C2C1014A85B}"/>
              </a:ext>
            </a:extLst>
          </p:cNvPr>
          <p:cNvSpPr txBox="1"/>
          <p:nvPr/>
        </p:nvSpPr>
        <p:spPr>
          <a:xfrm>
            <a:off x="4951890" y="801689"/>
            <a:ext cx="4305321" cy="830997"/>
          </a:xfrm>
          <a:prstGeom prst="rect">
            <a:avLst/>
          </a:prstGeom>
          <a:noFill/>
        </p:spPr>
        <p:txBody>
          <a:bodyPr wrap="square" rtlCol="0">
            <a:spAutoFit/>
          </a:bodyPr>
          <a:lstStyle/>
          <a:p>
            <a:r>
              <a:rPr lang="en-US" sz="1600" b="1" i="1" dirty="0"/>
              <a:t>Projected changes in SST and atmosphere lead to new threats of tropical storms in the Arabian Sea where previously there had been none.</a:t>
            </a:r>
          </a:p>
        </p:txBody>
      </p:sp>
      <p:sp>
        <p:nvSpPr>
          <p:cNvPr id="10" name="TextBox 9">
            <a:extLst>
              <a:ext uri="{FF2B5EF4-FFF2-40B4-BE49-F238E27FC236}">
                <a16:creationId xmlns="" xmlns:a16="http://schemas.microsoft.com/office/drawing/2014/main" id="{D401930B-6F41-D84F-BF94-1709F653543E}"/>
              </a:ext>
            </a:extLst>
          </p:cNvPr>
          <p:cNvSpPr txBox="1"/>
          <p:nvPr/>
        </p:nvSpPr>
        <p:spPr>
          <a:xfrm>
            <a:off x="5608749" y="6119336"/>
            <a:ext cx="3177749" cy="738664"/>
          </a:xfrm>
          <a:prstGeom prst="rect">
            <a:avLst/>
          </a:prstGeom>
          <a:noFill/>
        </p:spPr>
        <p:txBody>
          <a:bodyPr wrap="square" rtlCol="0">
            <a:spAutoFit/>
          </a:bodyPr>
          <a:lstStyle/>
          <a:p>
            <a:r>
              <a:rPr lang="en-US" sz="1400" i="1" dirty="0"/>
              <a:t>Projected density of tropical storms in Oct-Dec (post-monsoon period) over Arabian Sea.  </a:t>
            </a:r>
          </a:p>
        </p:txBody>
      </p:sp>
      <p:pic>
        <p:nvPicPr>
          <p:cNvPr id="11" name="Picture 10">
            <a:extLst>
              <a:ext uri="{FF2B5EF4-FFF2-40B4-BE49-F238E27FC236}">
                <a16:creationId xmlns="" xmlns:a16="http://schemas.microsoft.com/office/drawing/2014/main" id="{440605D8-6F0E-D244-84A7-B85719D7DBEB}"/>
              </a:ext>
            </a:extLst>
          </p:cNvPr>
          <p:cNvPicPr>
            <a:picLocks noChangeAspect="1"/>
          </p:cNvPicPr>
          <p:nvPr/>
        </p:nvPicPr>
        <p:blipFill rotWithShape="1">
          <a:blip r:embed="rId3"/>
          <a:srcRect l="33744" t="60746" r="33064" b="9841"/>
          <a:stretch/>
        </p:blipFill>
        <p:spPr>
          <a:xfrm>
            <a:off x="5985425" y="3140346"/>
            <a:ext cx="2741961" cy="1617140"/>
          </a:xfrm>
          <a:prstGeom prst="rect">
            <a:avLst/>
          </a:prstGeom>
        </p:spPr>
      </p:pic>
      <p:pic>
        <p:nvPicPr>
          <p:cNvPr id="12" name="Picture 11">
            <a:extLst>
              <a:ext uri="{FF2B5EF4-FFF2-40B4-BE49-F238E27FC236}">
                <a16:creationId xmlns="" xmlns:a16="http://schemas.microsoft.com/office/drawing/2014/main" id="{882A751F-8AFE-DE41-92AE-6AA428860C40}"/>
              </a:ext>
            </a:extLst>
          </p:cNvPr>
          <p:cNvPicPr>
            <a:picLocks noChangeAspect="1"/>
          </p:cNvPicPr>
          <p:nvPr/>
        </p:nvPicPr>
        <p:blipFill rotWithShape="1">
          <a:blip r:embed="rId3"/>
          <a:srcRect l="67119" t="60746" b="9365"/>
          <a:stretch/>
        </p:blipFill>
        <p:spPr>
          <a:xfrm>
            <a:off x="5985425" y="4581798"/>
            <a:ext cx="2716286" cy="1643320"/>
          </a:xfrm>
          <a:prstGeom prst="rect">
            <a:avLst/>
          </a:prstGeom>
        </p:spPr>
      </p:pic>
      <p:sp>
        <p:nvSpPr>
          <p:cNvPr id="2" name="TextBox 1">
            <a:extLst>
              <a:ext uri="{FF2B5EF4-FFF2-40B4-BE49-F238E27FC236}">
                <a16:creationId xmlns="" xmlns:a16="http://schemas.microsoft.com/office/drawing/2014/main" id="{0B087CE2-7460-0441-8D3A-EBFF1EF52FBE}"/>
              </a:ext>
            </a:extLst>
          </p:cNvPr>
          <p:cNvSpPr txBox="1"/>
          <p:nvPr/>
        </p:nvSpPr>
        <p:spPr>
          <a:xfrm>
            <a:off x="7942217" y="1898112"/>
            <a:ext cx="601447" cy="338554"/>
          </a:xfrm>
          <a:prstGeom prst="rect">
            <a:avLst/>
          </a:prstGeom>
          <a:noFill/>
        </p:spPr>
        <p:txBody>
          <a:bodyPr wrap="none" rtlCol="0">
            <a:spAutoFit/>
          </a:bodyPr>
          <a:lstStyle/>
          <a:p>
            <a:r>
              <a:rPr lang="en-US" sz="1600" b="1" dirty="0"/>
              <a:t>1940</a:t>
            </a:r>
          </a:p>
        </p:txBody>
      </p:sp>
      <p:sp>
        <p:nvSpPr>
          <p:cNvPr id="14" name="TextBox 13">
            <a:extLst>
              <a:ext uri="{FF2B5EF4-FFF2-40B4-BE49-F238E27FC236}">
                <a16:creationId xmlns="" xmlns:a16="http://schemas.microsoft.com/office/drawing/2014/main" id="{9CD1A3ED-F773-114C-A5F8-340DC1F008FD}"/>
              </a:ext>
            </a:extLst>
          </p:cNvPr>
          <p:cNvSpPr txBox="1"/>
          <p:nvPr/>
        </p:nvSpPr>
        <p:spPr>
          <a:xfrm>
            <a:off x="7942217" y="3394221"/>
            <a:ext cx="601447" cy="338554"/>
          </a:xfrm>
          <a:prstGeom prst="rect">
            <a:avLst/>
          </a:prstGeom>
          <a:noFill/>
        </p:spPr>
        <p:txBody>
          <a:bodyPr wrap="none" rtlCol="0">
            <a:spAutoFit/>
          </a:bodyPr>
          <a:lstStyle/>
          <a:p>
            <a:r>
              <a:rPr lang="en-US" sz="1600" b="1" dirty="0"/>
              <a:t>1990</a:t>
            </a:r>
          </a:p>
        </p:txBody>
      </p:sp>
      <p:sp>
        <p:nvSpPr>
          <p:cNvPr id="15" name="TextBox 14">
            <a:extLst>
              <a:ext uri="{FF2B5EF4-FFF2-40B4-BE49-F238E27FC236}">
                <a16:creationId xmlns="" xmlns:a16="http://schemas.microsoft.com/office/drawing/2014/main" id="{4FBE3181-1A5F-0F43-8FA1-9B338C6F63BF}"/>
              </a:ext>
            </a:extLst>
          </p:cNvPr>
          <p:cNvSpPr txBox="1"/>
          <p:nvPr/>
        </p:nvSpPr>
        <p:spPr>
          <a:xfrm>
            <a:off x="7978396" y="4762482"/>
            <a:ext cx="601447" cy="338554"/>
          </a:xfrm>
          <a:prstGeom prst="rect">
            <a:avLst/>
          </a:prstGeom>
          <a:noFill/>
        </p:spPr>
        <p:txBody>
          <a:bodyPr wrap="none" rtlCol="0">
            <a:spAutoFit/>
          </a:bodyPr>
          <a:lstStyle/>
          <a:p>
            <a:r>
              <a:rPr lang="en-US" sz="1600" b="1" dirty="0"/>
              <a:t>2015</a:t>
            </a:r>
          </a:p>
        </p:txBody>
      </p:sp>
      <p:sp>
        <p:nvSpPr>
          <p:cNvPr id="5" name="TextBox 4">
            <a:extLst>
              <a:ext uri="{FF2B5EF4-FFF2-40B4-BE49-F238E27FC236}">
                <a16:creationId xmlns="" xmlns:a16="http://schemas.microsoft.com/office/drawing/2014/main" id="{1506B36A-3E42-6746-85E4-F0F68D3B5405}"/>
              </a:ext>
            </a:extLst>
          </p:cNvPr>
          <p:cNvSpPr txBox="1"/>
          <p:nvPr/>
        </p:nvSpPr>
        <p:spPr>
          <a:xfrm>
            <a:off x="424808" y="5101036"/>
            <a:ext cx="3496470" cy="307777"/>
          </a:xfrm>
          <a:prstGeom prst="rect">
            <a:avLst/>
          </a:prstGeom>
          <a:noFill/>
        </p:spPr>
        <p:txBody>
          <a:bodyPr wrap="none" rtlCol="0">
            <a:spAutoFit/>
          </a:bodyPr>
          <a:lstStyle/>
          <a:p>
            <a:r>
              <a:rPr lang="en-US" sz="1400" dirty="0"/>
              <a:t>Color shading indicates observed trend in SST</a:t>
            </a:r>
          </a:p>
        </p:txBody>
      </p:sp>
    </p:spTree>
    <p:extLst>
      <p:ext uri="{BB962C8B-B14F-4D97-AF65-F5344CB8AC3E}">
        <p14:creationId xmlns:p14="http://schemas.microsoft.com/office/powerpoint/2010/main" val="1789454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2507554-E135-5942-B301-88C2459D0B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8588" y="317343"/>
            <a:ext cx="8364071" cy="3041857"/>
          </a:xfrm>
          <a:prstGeom prst="rect">
            <a:avLst/>
          </a:prstGeom>
          <a:noFill/>
          <a:ln>
            <a:noFill/>
          </a:ln>
        </p:spPr>
      </p:pic>
      <p:sp>
        <p:nvSpPr>
          <p:cNvPr id="3" name="TextBox 2">
            <a:extLst>
              <a:ext uri="{FF2B5EF4-FFF2-40B4-BE49-F238E27FC236}">
                <a16:creationId xmlns="" xmlns:a16="http://schemas.microsoft.com/office/drawing/2014/main" id="{5D84974F-FCFA-0E4A-B391-7B3182C785CA}"/>
              </a:ext>
            </a:extLst>
          </p:cNvPr>
          <p:cNvSpPr txBox="1"/>
          <p:nvPr/>
        </p:nvSpPr>
        <p:spPr>
          <a:xfrm>
            <a:off x="80683" y="3361765"/>
            <a:ext cx="8919882" cy="3046988"/>
          </a:xfrm>
          <a:prstGeom prst="rect">
            <a:avLst/>
          </a:prstGeom>
          <a:noFill/>
        </p:spPr>
        <p:txBody>
          <a:bodyPr wrap="square" rtlCol="0">
            <a:spAutoFit/>
          </a:bodyPr>
          <a:lstStyle/>
          <a:p>
            <a:r>
              <a:rPr lang="en-US" sz="1200" dirty="0"/>
              <a:t>The table above shows how long it would take (in months) to complete a reforecast suite for three resolutions of an atmospheric model (</a:t>
            </a:r>
            <a:r>
              <a:rPr lang="en-US" sz="1200" i="1" dirty="0"/>
              <a:t>100</a:t>
            </a:r>
            <a:r>
              <a:rPr lang="en-US" sz="1200" dirty="0"/>
              <a:t> km, </a:t>
            </a:r>
            <a:r>
              <a:rPr lang="en-US" sz="1200" i="1" dirty="0"/>
              <a:t>50</a:t>
            </a:r>
            <a:r>
              <a:rPr lang="en-US" sz="1200" dirty="0"/>
              <a:t> km, and </a:t>
            </a:r>
            <a:r>
              <a:rPr lang="en-US" sz="1200" i="1" dirty="0"/>
              <a:t>25</a:t>
            </a:r>
            <a:r>
              <a:rPr lang="en-US" sz="1200" dirty="0"/>
              <a:t> km) coupled to a 1</a:t>
            </a:r>
            <a:r>
              <a:rPr lang="en-US" sz="1200" baseline="30000" dirty="0"/>
              <a:t>o</a:t>
            </a:r>
            <a:r>
              <a:rPr lang="en-US" sz="1200" dirty="0"/>
              <a:t> ocean model. The different columns make different assumptions about either the characteristics of the reforecast suite (duration of the reforecast, start months, or ensemble members) or the available computational resources to understand the viability of reforecast selections. Based on experience, a set of reforecasts that would take </a:t>
            </a:r>
            <a:r>
              <a:rPr lang="en-US" sz="1200" i="1" dirty="0"/>
              <a:t>5</a:t>
            </a:r>
            <a:r>
              <a:rPr lang="en-US" sz="1200" dirty="0"/>
              <a:t> or more months is not viable (these boxes are shaded in red). Such a long process would not allow for the normal iterative process that is necessary in the development of models and prediction systems. A box shaded in yellow is at the margins of viability. </a:t>
            </a:r>
          </a:p>
          <a:p>
            <a:pPr lvl="0"/>
            <a:endParaRPr lang="en-US" sz="1200" dirty="0"/>
          </a:p>
          <a:p>
            <a:pPr lvl="0"/>
            <a:r>
              <a:rPr lang="en-US" sz="1200" dirty="0"/>
              <a:t>The “Base Case” assumes 10% of the NOAA GAEA supercomputer system is used for a full suite of reforecasts producing </a:t>
            </a:r>
            <a:r>
              <a:rPr lang="en-US" sz="1200" i="1" dirty="0"/>
              <a:t>10,800 </a:t>
            </a:r>
            <a:r>
              <a:rPr lang="en-US" sz="1200" dirty="0"/>
              <a:t>model simulation years. </a:t>
            </a:r>
          </a:p>
          <a:p>
            <a:pPr lvl="0"/>
            <a:endParaRPr lang="en-US" sz="1200" dirty="0"/>
          </a:p>
          <a:p>
            <a:pPr lvl="0"/>
            <a:r>
              <a:rPr lang="en-US" sz="1200" dirty="0"/>
              <a:t>An “alternative reforecast suite” (20 ensemble members and 20 years of reforecasts) makes a 50 km viable in addition to the 100 km model.</a:t>
            </a:r>
          </a:p>
          <a:p>
            <a:pPr lvl="0"/>
            <a:r>
              <a:rPr lang="en-US" sz="1200" dirty="0"/>
              <a:t>Altering computer resources (rightmost columns) and limiting the number of start months to quarterly improves the viability of higher resolution models. </a:t>
            </a:r>
          </a:p>
          <a:p>
            <a:pPr lvl="0"/>
            <a:endParaRPr lang="en-US" sz="1200" dirty="0"/>
          </a:p>
          <a:p>
            <a:r>
              <a:rPr lang="en-US" sz="1200" dirty="0"/>
              <a:t>NOAA currently allocates 74 million CPU hours per month on the GAEA supercomputer. In this document we refer to 100% of GAEA as 74 million CPU hours per month.</a:t>
            </a:r>
          </a:p>
        </p:txBody>
      </p:sp>
      <p:sp>
        <p:nvSpPr>
          <p:cNvPr id="4" name="TextBox 3">
            <a:extLst>
              <a:ext uri="{FF2B5EF4-FFF2-40B4-BE49-F238E27FC236}">
                <a16:creationId xmlns="" xmlns:a16="http://schemas.microsoft.com/office/drawing/2014/main" id="{1392604E-A27A-6F4E-AE11-7B9A7483183C}"/>
              </a:ext>
            </a:extLst>
          </p:cNvPr>
          <p:cNvSpPr txBox="1"/>
          <p:nvPr/>
        </p:nvSpPr>
        <p:spPr>
          <a:xfrm>
            <a:off x="80683" y="6408753"/>
            <a:ext cx="8330454" cy="461665"/>
          </a:xfrm>
          <a:prstGeom prst="rect">
            <a:avLst/>
          </a:prstGeom>
          <a:noFill/>
        </p:spPr>
        <p:txBody>
          <a:bodyPr wrap="square" rtlCol="0">
            <a:spAutoFit/>
          </a:bodyPr>
          <a:lstStyle/>
          <a:p>
            <a:r>
              <a:rPr lang="en-US" sz="1200" i="1" baseline="30000" dirty="0"/>
              <a:t>1</a:t>
            </a:r>
            <a:r>
              <a:rPr lang="en-US" sz="1200" i="1" dirty="0"/>
              <a:t>NOAA currently allocates 74 million CPU hours per month on the GAEA supercomputer. In this document we refer to 100% of GAEA as 74 million CPU hours per month. </a:t>
            </a:r>
          </a:p>
        </p:txBody>
      </p:sp>
      <p:cxnSp>
        <p:nvCxnSpPr>
          <p:cNvPr id="6" name="Straight Connector 5">
            <a:extLst>
              <a:ext uri="{FF2B5EF4-FFF2-40B4-BE49-F238E27FC236}">
                <a16:creationId xmlns="" xmlns:a16="http://schemas.microsoft.com/office/drawing/2014/main" id="{149192AC-1FC2-FF47-8704-B1018EF74A09}"/>
              </a:ext>
            </a:extLst>
          </p:cNvPr>
          <p:cNvCxnSpPr/>
          <p:nvPr/>
        </p:nvCxnSpPr>
        <p:spPr>
          <a:xfrm>
            <a:off x="179294" y="6408753"/>
            <a:ext cx="1730188"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 xmlns:a16="http://schemas.microsoft.com/office/drawing/2014/main" id="{25B33BCE-8459-594C-9EB2-3F6831FDC753}"/>
              </a:ext>
            </a:extLst>
          </p:cNvPr>
          <p:cNvSpPr txBox="1"/>
          <p:nvPr/>
        </p:nvSpPr>
        <p:spPr>
          <a:xfrm>
            <a:off x="474413" y="-11294"/>
            <a:ext cx="8132419" cy="369332"/>
          </a:xfrm>
          <a:prstGeom prst="rect">
            <a:avLst/>
          </a:prstGeom>
          <a:noFill/>
        </p:spPr>
        <p:txBody>
          <a:bodyPr wrap="none" rtlCol="0">
            <a:spAutoFit/>
          </a:bodyPr>
          <a:lstStyle/>
          <a:p>
            <a:r>
              <a:rPr lang="en-US" dirty="0"/>
              <a:t>TRADEOFFS: Building the best prediction system given available computing resources</a:t>
            </a:r>
          </a:p>
        </p:txBody>
      </p:sp>
    </p:spTree>
    <p:extLst>
      <p:ext uri="{BB962C8B-B14F-4D97-AF65-F5344CB8AC3E}">
        <p14:creationId xmlns:p14="http://schemas.microsoft.com/office/powerpoint/2010/main" val="3850401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 xmlns:a16="http://schemas.microsoft.com/office/drawing/2014/main" id="{1D39C4D0-E381-7C45-A5D8-8D68235900D1}"/>
              </a:ext>
            </a:extLst>
          </p:cNvPr>
          <p:cNvGrpSpPr/>
          <p:nvPr/>
        </p:nvGrpSpPr>
        <p:grpSpPr>
          <a:xfrm>
            <a:off x="195943" y="1249134"/>
            <a:ext cx="8841923" cy="2179583"/>
            <a:chOff x="261257" y="914400"/>
            <a:chExt cx="11789230" cy="2906110"/>
          </a:xfrm>
        </p:grpSpPr>
        <p:sp>
          <p:nvSpPr>
            <p:cNvPr id="44" name="Rounded Rectangle 43">
              <a:extLst>
                <a:ext uri="{FF2B5EF4-FFF2-40B4-BE49-F238E27FC236}">
                  <a16:creationId xmlns="" xmlns:a16="http://schemas.microsoft.com/office/drawing/2014/main" id="{FA82FE35-77B6-144E-8094-B3C5C013FEBC}"/>
                </a:ext>
              </a:extLst>
            </p:cNvPr>
            <p:cNvSpPr/>
            <p:nvPr/>
          </p:nvSpPr>
          <p:spPr>
            <a:xfrm>
              <a:off x="261257" y="914400"/>
              <a:ext cx="11674929" cy="2906110"/>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 xmlns:a16="http://schemas.microsoft.com/office/drawing/2014/main" id="{E5E4B5DB-6B20-3C48-B2F7-26CDC2FDAC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12" t="5905" r="8514" b="10127"/>
            <a:stretch/>
          </p:blipFill>
          <p:spPr>
            <a:xfrm>
              <a:off x="4294839" y="1416010"/>
              <a:ext cx="3115793" cy="1816262"/>
            </a:xfrm>
            <a:prstGeom prst="rect">
              <a:avLst/>
            </a:prstGeom>
          </p:spPr>
        </p:pic>
        <p:pic>
          <p:nvPicPr>
            <p:cNvPr id="18" name="Picture 17">
              <a:extLst>
                <a:ext uri="{FF2B5EF4-FFF2-40B4-BE49-F238E27FC236}">
                  <a16:creationId xmlns="" xmlns:a16="http://schemas.microsoft.com/office/drawing/2014/main" id="{D832DDB2-1FE8-0D4C-ADA6-B33A31105ABB}"/>
                </a:ext>
              </a:extLst>
            </p:cNvPr>
            <p:cNvPicPr>
              <a:picLocks noChangeAspect="1"/>
            </p:cNvPicPr>
            <p:nvPr/>
          </p:nvPicPr>
          <p:blipFill>
            <a:blip r:embed="rId3"/>
            <a:stretch>
              <a:fillRect/>
            </a:stretch>
          </p:blipFill>
          <p:spPr>
            <a:xfrm>
              <a:off x="421822" y="1225905"/>
              <a:ext cx="2292898" cy="2292898"/>
            </a:xfrm>
            <a:prstGeom prst="rect">
              <a:avLst/>
            </a:prstGeom>
          </p:spPr>
        </p:pic>
        <p:grpSp>
          <p:nvGrpSpPr>
            <p:cNvPr id="41" name="Group 40">
              <a:extLst>
                <a:ext uri="{FF2B5EF4-FFF2-40B4-BE49-F238E27FC236}">
                  <a16:creationId xmlns="" xmlns:a16="http://schemas.microsoft.com/office/drawing/2014/main" id="{4A5D8D8A-3C76-5441-9FB6-83B5833F1601}"/>
                </a:ext>
              </a:extLst>
            </p:cNvPr>
            <p:cNvGrpSpPr/>
            <p:nvPr/>
          </p:nvGrpSpPr>
          <p:grpSpPr>
            <a:xfrm>
              <a:off x="2637460" y="1318036"/>
              <a:ext cx="1748771" cy="2501815"/>
              <a:chOff x="2866064" y="1399681"/>
              <a:chExt cx="1748771" cy="2501815"/>
            </a:xfrm>
          </p:grpSpPr>
          <p:sp>
            <p:nvSpPr>
              <p:cNvPr id="31" name="Left-Right Arrow 30">
                <a:extLst>
                  <a:ext uri="{FF2B5EF4-FFF2-40B4-BE49-F238E27FC236}">
                    <a16:creationId xmlns="" xmlns:a16="http://schemas.microsoft.com/office/drawing/2014/main" id="{55196CE6-2E5A-FE4E-8AD7-B06D56E85CDB}"/>
                  </a:ext>
                </a:extLst>
              </p:cNvPr>
              <p:cNvSpPr/>
              <p:nvPr/>
            </p:nvSpPr>
            <p:spPr>
              <a:xfrm>
                <a:off x="3151414" y="1399681"/>
                <a:ext cx="1045029" cy="176941"/>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Left-Right Arrow 31">
                <a:extLst>
                  <a:ext uri="{FF2B5EF4-FFF2-40B4-BE49-F238E27FC236}">
                    <a16:creationId xmlns="" xmlns:a16="http://schemas.microsoft.com/office/drawing/2014/main" id="{B8EC202C-7A4D-CA4F-B1E9-9C6EA310B38E}"/>
                  </a:ext>
                </a:extLst>
              </p:cNvPr>
              <p:cNvSpPr/>
              <p:nvPr/>
            </p:nvSpPr>
            <p:spPr>
              <a:xfrm>
                <a:off x="3151414" y="1682696"/>
                <a:ext cx="1045029" cy="176941"/>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Left-Right Arrow 32">
                <a:extLst>
                  <a:ext uri="{FF2B5EF4-FFF2-40B4-BE49-F238E27FC236}">
                    <a16:creationId xmlns="" xmlns:a16="http://schemas.microsoft.com/office/drawing/2014/main" id="{36DFC53D-83BB-9049-A441-B3BDD48D4228}"/>
                  </a:ext>
                </a:extLst>
              </p:cNvPr>
              <p:cNvSpPr/>
              <p:nvPr/>
            </p:nvSpPr>
            <p:spPr>
              <a:xfrm>
                <a:off x="3151414" y="1965711"/>
                <a:ext cx="1045029" cy="176941"/>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Left-Right Arrow 33">
                <a:extLst>
                  <a:ext uri="{FF2B5EF4-FFF2-40B4-BE49-F238E27FC236}">
                    <a16:creationId xmlns="" xmlns:a16="http://schemas.microsoft.com/office/drawing/2014/main" id="{B1F0D41A-8B84-A848-87AA-66F516BABF90}"/>
                  </a:ext>
                </a:extLst>
              </p:cNvPr>
              <p:cNvSpPr/>
              <p:nvPr/>
            </p:nvSpPr>
            <p:spPr>
              <a:xfrm>
                <a:off x="3151414" y="2248726"/>
                <a:ext cx="1045029" cy="176941"/>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Left-Right Arrow 34">
                <a:extLst>
                  <a:ext uri="{FF2B5EF4-FFF2-40B4-BE49-F238E27FC236}">
                    <a16:creationId xmlns="" xmlns:a16="http://schemas.microsoft.com/office/drawing/2014/main" id="{3F42BD8A-4920-EB47-8A43-998CD5A3DC1E}"/>
                  </a:ext>
                </a:extLst>
              </p:cNvPr>
              <p:cNvSpPr/>
              <p:nvPr/>
            </p:nvSpPr>
            <p:spPr>
              <a:xfrm>
                <a:off x="3151414" y="2531742"/>
                <a:ext cx="1045029" cy="176941"/>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Left-Right Arrow 35">
                <a:extLst>
                  <a:ext uri="{FF2B5EF4-FFF2-40B4-BE49-F238E27FC236}">
                    <a16:creationId xmlns="" xmlns:a16="http://schemas.microsoft.com/office/drawing/2014/main" id="{AB01F88D-EBFA-AB4B-B9EF-DB27468B33B3}"/>
                  </a:ext>
                </a:extLst>
              </p:cNvPr>
              <p:cNvSpPr/>
              <p:nvPr/>
            </p:nvSpPr>
            <p:spPr>
              <a:xfrm>
                <a:off x="3151414" y="2814758"/>
                <a:ext cx="1045029" cy="176941"/>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Left-Right Arrow 36">
                <a:extLst>
                  <a:ext uri="{FF2B5EF4-FFF2-40B4-BE49-F238E27FC236}">
                    <a16:creationId xmlns="" xmlns:a16="http://schemas.microsoft.com/office/drawing/2014/main" id="{BDEFA446-7F7B-0348-B4BD-9B1E93F021D8}"/>
                  </a:ext>
                </a:extLst>
              </p:cNvPr>
              <p:cNvSpPr/>
              <p:nvPr/>
            </p:nvSpPr>
            <p:spPr>
              <a:xfrm>
                <a:off x="3151414" y="3097774"/>
                <a:ext cx="1045029" cy="176941"/>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TextBox 37">
                <a:extLst>
                  <a:ext uri="{FF2B5EF4-FFF2-40B4-BE49-F238E27FC236}">
                    <a16:creationId xmlns="" xmlns:a16="http://schemas.microsoft.com/office/drawing/2014/main" id="{8ABA7DFA-A9D1-8E40-AFCB-6E8DC72E55B7}"/>
                  </a:ext>
                </a:extLst>
              </p:cNvPr>
              <p:cNvSpPr txBox="1"/>
              <p:nvPr/>
            </p:nvSpPr>
            <p:spPr>
              <a:xfrm>
                <a:off x="2866064" y="3347499"/>
                <a:ext cx="1748771" cy="553997"/>
              </a:xfrm>
              <a:prstGeom prst="rect">
                <a:avLst/>
              </a:prstGeom>
              <a:noFill/>
            </p:spPr>
            <p:txBody>
              <a:bodyPr wrap="none" rtlCol="0">
                <a:spAutoFit/>
              </a:bodyPr>
              <a:lstStyle/>
              <a:p>
                <a:pPr algn="ctr"/>
                <a:r>
                  <a:rPr lang="en-US" sz="1050" dirty="0"/>
                  <a:t>60–90 second</a:t>
                </a:r>
                <a:br>
                  <a:rPr lang="en-US" sz="1050" dirty="0"/>
                </a:br>
                <a:r>
                  <a:rPr lang="en-US" sz="1050" dirty="0"/>
                  <a:t>Two-way Interaction</a:t>
                </a:r>
              </a:p>
            </p:txBody>
          </p:sp>
        </p:grpSp>
        <p:sp>
          <p:nvSpPr>
            <p:cNvPr id="39" name="TextBox 38">
              <a:extLst>
                <a:ext uri="{FF2B5EF4-FFF2-40B4-BE49-F238E27FC236}">
                  <a16:creationId xmlns="" xmlns:a16="http://schemas.microsoft.com/office/drawing/2014/main" id="{3E0CD6DD-2D22-484F-9646-EAFD21B38AF3}"/>
                </a:ext>
              </a:extLst>
            </p:cNvPr>
            <p:cNvSpPr txBox="1"/>
            <p:nvPr/>
          </p:nvSpPr>
          <p:spPr>
            <a:xfrm>
              <a:off x="7737633" y="1028699"/>
              <a:ext cx="4312854" cy="2616101"/>
            </a:xfrm>
            <a:prstGeom prst="rect">
              <a:avLst/>
            </a:prstGeom>
            <a:noFill/>
          </p:spPr>
          <p:txBody>
            <a:bodyPr wrap="square" rtlCol="0">
              <a:spAutoFit/>
            </a:bodyPr>
            <a:lstStyle/>
            <a:p>
              <a:pPr algn="ctr"/>
              <a:r>
                <a:rPr lang="en-US" sz="1350" b="1" dirty="0"/>
                <a:t>Global-to-regional Refinement </a:t>
              </a:r>
              <a:br>
                <a:rPr lang="en-US" sz="1350" b="1" dirty="0"/>
              </a:br>
              <a:r>
                <a:rPr lang="en-US" sz="1350" dirty="0"/>
                <a:t>(two-way nesting, or stretching)</a:t>
              </a:r>
            </a:p>
            <a:p>
              <a:pPr marL="214313" indent="-214313">
                <a:buFont typeface="Arial" panose="020B0604020202020204" pitchFamily="34" charset="0"/>
                <a:buChar char="•"/>
              </a:pPr>
              <a:r>
                <a:rPr lang="en-US" sz="1350" dirty="0"/>
                <a:t>Consistent, rapid interaction</a:t>
              </a:r>
            </a:p>
            <a:p>
              <a:pPr marL="214313" indent="-214313">
                <a:buFont typeface="Arial" panose="020B0604020202020204" pitchFamily="34" charset="0"/>
                <a:buChar char="•"/>
              </a:pPr>
              <a:r>
                <a:rPr lang="en-US" sz="1350" dirty="0"/>
                <a:t>Improved BCs</a:t>
              </a:r>
            </a:p>
            <a:p>
              <a:pPr marL="214313" indent="-214313">
                <a:buFont typeface="Arial" panose="020B0604020202020204" pitchFamily="34" charset="0"/>
                <a:buChar char="•"/>
              </a:pPr>
              <a:r>
                <a:rPr lang="en-US" sz="1350" dirty="0"/>
                <a:t>Large-scale interaction (great for TCs)</a:t>
              </a:r>
            </a:p>
            <a:p>
              <a:pPr marL="214313" indent="-214313">
                <a:buFont typeface="Arial" panose="020B0604020202020204" pitchFamily="34" charset="0"/>
                <a:buChar char="•"/>
              </a:pPr>
              <a:r>
                <a:rPr lang="en-US" sz="1350" dirty="0"/>
                <a:t>Enables medium-range/S2S convective-scale prediction</a:t>
              </a:r>
            </a:p>
            <a:p>
              <a:r>
                <a:rPr lang="en-US" sz="1350" b="1" dirty="0"/>
                <a:t>An improvement upon existing models: </a:t>
              </a:r>
              <a:br>
                <a:rPr lang="en-US" sz="1350" b="1" dirty="0"/>
              </a:br>
              <a:r>
                <a:rPr lang="en-US" sz="1350" b="1" dirty="0"/>
                <a:t>the key to next-generation CAMs</a:t>
              </a:r>
            </a:p>
          </p:txBody>
        </p:sp>
      </p:grpSp>
      <p:grpSp>
        <p:nvGrpSpPr>
          <p:cNvPr id="49" name="Group 48">
            <a:extLst>
              <a:ext uri="{FF2B5EF4-FFF2-40B4-BE49-F238E27FC236}">
                <a16:creationId xmlns="" xmlns:a16="http://schemas.microsoft.com/office/drawing/2014/main" id="{2D417C26-2452-B44B-8255-B0D2D1CD1E7C}"/>
              </a:ext>
            </a:extLst>
          </p:cNvPr>
          <p:cNvGrpSpPr/>
          <p:nvPr/>
        </p:nvGrpSpPr>
        <p:grpSpPr>
          <a:xfrm>
            <a:off x="53067" y="3725601"/>
            <a:ext cx="8899073" cy="2030219"/>
            <a:chOff x="70755" y="4020413"/>
            <a:chExt cx="11865431" cy="2706958"/>
          </a:xfrm>
        </p:grpSpPr>
        <p:sp>
          <p:nvSpPr>
            <p:cNvPr id="45" name="Rounded Rectangle 44">
              <a:extLst>
                <a:ext uri="{FF2B5EF4-FFF2-40B4-BE49-F238E27FC236}">
                  <a16:creationId xmlns="" xmlns:a16="http://schemas.microsoft.com/office/drawing/2014/main" id="{025C6393-BCF4-3E4B-BA50-290559AFE521}"/>
                </a:ext>
              </a:extLst>
            </p:cNvPr>
            <p:cNvSpPr/>
            <p:nvPr/>
          </p:nvSpPr>
          <p:spPr>
            <a:xfrm>
              <a:off x="261257" y="4020413"/>
              <a:ext cx="11674929" cy="2706958"/>
            </a:xfrm>
            <a:prstGeom prst="roundRect">
              <a:avLst/>
            </a:prstGeom>
            <a:gradFill flip="none" rotWithShape="1">
              <a:gsLst>
                <a:gs pos="0">
                  <a:schemeClr val="accent2">
                    <a:lumMod val="5000"/>
                    <a:lumOff val="95000"/>
                  </a:schemeClr>
                </a:gs>
                <a:gs pos="74000">
                  <a:srgbClr val="F1D0D1"/>
                </a:gs>
                <a:gs pos="83000">
                  <a:srgbClr val="FFC1BC"/>
                </a:gs>
                <a:gs pos="100000">
                  <a:srgbClr val="F1D0D1"/>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 xmlns:a16="http://schemas.microsoft.com/office/drawing/2014/main" id="{F18D0210-82D1-294A-90FD-15881F61A83A}"/>
                </a:ext>
              </a:extLst>
            </p:cNvPr>
            <p:cNvPicPr>
              <a:picLocks noChangeAspect="1"/>
            </p:cNvPicPr>
            <p:nvPr/>
          </p:nvPicPr>
          <p:blipFill>
            <a:blip r:embed="rId4"/>
            <a:stretch>
              <a:fillRect/>
            </a:stretch>
          </p:blipFill>
          <p:spPr>
            <a:xfrm>
              <a:off x="70755" y="4392394"/>
              <a:ext cx="3694541" cy="1828798"/>
            </a:xfrm>
            <a:prstGeom prst="rect">
              <a:avLst/>
            </a:prstGeom>
          </p:spPr>
        </p:pic>
        <p:grpSp>
          <p:nvGrpSpPr>
            <p:cNvPr id="7" name="Group 6">
              <a:extLst>
                <a:ext uri="{FF2B5EF4-FFF2-40B4-BE49-F238E27FC236}">
                  <a16:creationId xmlns="" xmlns:a16="http://schemas.microsoft.com/office/drawing/2014/main" id="{C841C9EA-0798-114B-823C-F2DD4CC56AA4}"/>
                </a:ext>
              </a:extLst>
            </p:cNvPr>
            <p:cNvGrpSpPr/>
            <p:nvPr/>
          </p:nvGrpSpPr>
          <p:grpSpPr>
            <a:xfrm>
              <a:off x="5119070" y="4130758"/>
              <a:ext cx="2271529" cy="2515707"/>
              <a:chOff x="561595" y="737609"/>
              <a:chExt cx="2405744" cy="2499080"/>
            </a:xfrm>
          </p:grpSpPr>
          <p:pic>
            <p:nvPicPr>
              <p:cNvPr id="8" name="Picture 7">
                <a:extLst>
                  <a:ext uri="{FF2B5EF4-FFF2-40B4-BE49-F238E27FC236}">
                    <a16:creationId xmlns="" xmlns:a16="http://schemas.microsoft.com/office/drawing/2014/main" id="{3BBB31AB-C5EB-4740-B8EE-6E14602DC0AD}"/>
                  </a:ext>
                </a:extLst>
              </p:cNvPr>
              <p:cNvPicPr>
                <a:picLocks noChangeAspect="1"/>
              </p:cNvPicPr>
              <p:nvPr/>
            </p:nvPicPr>
            <p:blipFill rotWithShape="1">
              <a:blip r:embed="rId5"/>
              <a:srcRect l="11209" t="4506" r="8885" b="12488"/>
              <a:stretch/>
            </p:blipFill>
            <p:spPr>
              <a:xfrm>
                <a:off x="561595" y="737609"/>
                <a:ext cx="2405744" cy="2499080"/>
              </a:xfrm>
              <a:prstGeom prst="rect">
                <a:avLst/>
              </a:prstGeom>
            </p:spPr>
          </p:pic>
          <p:sp>
            <p:nvSpPr>
              <p:cNvPr id="9" name="TextBox 8">
                <a:extLst>
                  <a:ext uri="{FF2B5EF4-FFF2-40B4-BE49-F238E27FC236}">
                    <a16:creationId xmlns="" xmlns:a16="http://schemas.microsoft.com/office/drawing/2014/main" id="{E2FFFEBD-331F-464B-ADB1-25DD10848DFA}"/>
                  </a:ext>
                </a:extLst>
              </p:cNvPr>
              <p:cNvSpPr txBox="1"/>
              <p:nvPr/>
            </p:nvSpPr>
            <p:spPr>
              <a:xfrm>
                <a:off x="561595" y="2975631"/>
                <a:ext cx="1053038" cy="259882"/>
              </a:xfrm>
              <a:prstGeom prst="rect">
                <a:avLst/>
              </a:prstGeom>
              <a:noFill/>
            </p:spPr>
            <p:txBody>
              <a:bodyPr wrap="none" rtlCol="0">
                <a:spAutoFit/>
              </a:bodyPr>
              <a:lstStyle/>
              <a:p>
                <a:pPr defTabSz="257169"/>
                <a:r>
                  <a:rPr lang="en-US" sz="675" dirty="0">
                    <a:solidFill>
                      <a:prstClr val="black"/>
                    </a:solidFill>
                  </a:rPr>
                  <a:t>Tom Black, EMC</a:t>
                </a:r>
              </a:p>
            </p:txBody>
          </p:sp>
        </p:grpSp>
        <p:grpSp>
          <p:nvGrpSpPr>
            <p:cNvPr id="29" name="Group 28">
              <a:extLst>
                <a:ext uri="{FF2B5EF4-FFF2-40B4-BE49-F238E27FC236}">
                  <a16:creationId xmlns="" xmlns:a16="http://schemas.microsoft.com/office/drawing/2014/main" id="{E6C31936-E1EB-644D-8DF1-45E138944070}"/>
                </a:ext>
              </a:extLst>
            </p:cNvPr>
            <p:cNvGrpSpPr/>
            <p:nvPr/>
          </p:nvGrpSpPr>
          <p:grpSpPr>
            <a:xfrm>
              <a:off x="3902528" y="4767949"/>
              <a:ext cx="816428" cy="1147758"/>
              <a:chOff x="4196443" y="4457700"/>
              <a:chExt cx="816428" cy="1147758"/>
            </a:xfrm>
            <a:solidFill>
              <a:srgbClr val="FF0000"/>
            </a:solidFill>
          </p:grpSpPr>
          <p:sp>
            <p:nvSpPr>
              <p:cNvPr id="12" name="Right Arrow 11">
                <a:extLst>
                  <a:ext uri="{FF2B5EF4-FFF2-40B4-BE49-F238E27FC236}">
                    <a16:creationId xmlns="" xmlns:a16="http://schemas.microsoft.com/office/drawing/2014/main" id="{E7E96439-BCD1-424F-A656-7E974B8CA03A}"/>
                  </a:ext>
                </a:extLst>
              </p:cNvPr>
              <p:cNvSpPr/>
              <p:nvPr/>
            </p:nvSpPr>
            <p:spPr>
              <a:xfrm>
                <a:off x="4196443" y="4457700"/>
                <a:ext cx="816428" cy="17961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ight Arrow 12">
                <a:extLst>
                  <a:ext uri="{FF2B5EF4-FFF2-40B4-BE49-F238E27FC236}">
                    <a16:creationId xmlns="" xmlns:a16="http://schemas.microsoft.com/office/drawing/2014/main" id="{0A54D713-7BE8-DF43-8B45-2CC6F8AA526E}"/>
                  </a:ext>
                </a:extLst>
              </p:cNvPr>
              <p:cNvSpPr/>
              <p:nvPr/>
            </p:nvSpPr>
            <p:spPr>
              <a:xfrm>
                <a:off x="4196443" y="4941772"/>
                <a:ext cx="816428" cy="17961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Arrow 13">
                <a:extLst>
                  <a:ext uri="{FF2B5EF4-FFF2-40B4-BE49-F238E27FC236}">
                    <a16:creationId xmlns="" xmlns:a16="http://schemas.microsoft.com/office/drawing/2014/main" id="{06E00D6E-6640-C94B-87D6-C487CD4088F7}"/>
                  </a:ext>
                </a:extLst>
              </p:cNvPr>
              <p:cNvSpPr/>
              <p:nvPr/>
            </p:nvSpPr>
            <p:spPr>
              <a:xfrm>
                <a:off x="4196443" y="5425844"/>
                <a:ext cx="816428" cy="179614"/>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TextBox 14">
              <a:extLst>
                <a:ext uri="{FF2B5EF4-FFF2-40B4-BE49-F238E27FC236}">
                  <a16:creationId xmlns="" xmlns:a16="http://schemas.microsoft.com/office/drawing/2014/main" id="{095FB36C-1D92-194B-9132-622697B4F9AF}"/>
                </a:ext>
              </a:extLst>
            </p:cNvPr>
            <p:cNvSpPr txBox="1"/>
            <p:nvPr/>
          </p:nvSpPr>
          <p:spPr>
            <a:xfrm>
              <a:off x="3386930" y="6167447"/>
              <a:ext cx="1817165" cy="553997"/>
            </a:xfrm>
            <a:prstGeom prst="rect">
              <a:avLst/>
            </a:prstGeom>
            <a:noFill/>
          </p:spPr>
          <p:txBody>
            <a:bodyPr wrap="none" rtlCol="0">
              <a:spAutoFit/>
            </a:bodyPr>
            <a:lstStyle/>
            <a:p>
              <a:pPr algn="ctr"/>
              <a:r>
                <a:rPr lang="en-US" sz="1050" dirty="0"/>
                <a:t>Three-hour</a:t>
              </a:r>
            </a:p>
            <a:p>
              <a:pPr algn="ctr"/>
              <a:r>
                <a:rPr lang="en-US" sz="1050" dirty="0"/>
                <a:t>BC Update Frequency</a:t>
              </a:r>
            </a:p>
          </p:txBody>
        </p:sp>
        <p:sp>
          <p:nvSpPr>
            <p:cNvPr id="40" name="TextBox 39">
              <a:extLst>
                <a:ext uri="{FF2B5EF4-FFF2-40B4-BE49-F238E27FC236}">
                  <a16:creationId xmlns="" xmlns:a16="http://schemas.microsoft.com/office/drawing/2014/main" id="{7D8EC418-E451-464E-8617-78E5A8A9971A}"/>
                </a:ext>
              </a:extLst>
            </p:cNvPr>
            <p:cNvSpPr txBox="1"/>
            <p:nvPr/>
          </p:nvSpPr>
          <p:spPr>
            <a:xfrm>
              <a:off x="7737633" y="4207268"/>
              <a:ext cx="4051596" cy="2339101"/>
            </a:xfrm>
            <a:prstGeom prst="rect">
              <a:avLst/>
            </a:prstGeom>
            <a:noFill/>
          </p:spPr>
          <p:txBody>
            <a:bodyPr wrap="square" rtlCol="0">
              <a:spAutoFit/>
            </a:bodyPr>
            <a:lstStyle/>
            <a:p>
              <a:pPr algn="ctr"/>
              <a:r>
                <a:rPr lang="en-US" sz="1350" b="1" dirty="0"/>
                <a:t>Stand-alone Regional Model</a:t>
              </a:r>
            </a:p>
            <a:p>
              <a:pPr marL="214313" indent="-214313">
                <a:buFont typeface="Arial" panose="020B0604020202020204" pitchFamily="34" charset="0"/>
                <a:buChar char="•"/>
              </a:pPr>
              <a:r>
                <a:rPr lang="en-US" sz="1350" dirty="0"/>
                <a:t>Low computational overhead (ideal for resource-limited users)</a:t>
              </a:r>
            </a:p>
            <a:p>
              <a:pPr marL="214313" indent="-214313">
                <a:buFont typeface="Arial" panose="020B0604020202020204" pitchFamily="34" charset="0"/>
                <a:buChar char="•"/>
              </a:pPr>
              <a:r>
                <a:rPr lang="en-US" sz="1350" dirty="0"/>
                <a:t>Simple and easy (global modeling is </a:t>
              </a:r>
              <a:r>
                <a:rPr lang="en-US" sz="1350" b="1" dirty="0"/>
                <a:t>HARD</a:t>
              </a:r>
              <a:r>
                <a:rPr lang="en-US" sz="1350" dirty="0"/>
                <a:t>)</a:t>
              </a:r>
            </a:p>
            <a:p>
              <a:pPr marL="214313" indent="-214313">
                <a:buFont typeface="Arial" panose="020B0604020202020204" pitchFamily="34" charset="0"/>
                <a:buChar char="•"/>
              </a:pPr>
              <a:r>
                <a:rPr lang="en-US" sz="1350" dirty="0"/>
                <a:t>Good for extremely high resolutions (LES, urban-scale, Warn-on-Forecast)</a:t>
              </a:r>
            </a:p>
            <a:p>
              <a:pPr marL="557213" lvl="1" indent="-214313">
                <a:buFont typeface="Arial" panose="020B0604020202020204" pitchFamily="34" charset="0"/>
                <a:buChar char="•"/>
              </a:pPr>
              <a:r>
                <a:rPr lang="en-US" sz="1350" dirty="0"/>
                <a:t>3-km is not the end!!</a:t>
              </a:r>
            </a:p>
          </p:txBody>
        </p:sp>
      </p:grpSp>
      <p:sp>
        <p:nvSpPr>
          <p:cNvPr id="2" name="TextBox 1">
            <a:extLst>
              <a:ext uri="{FF2B5EF4-FFF2-40B4-BE49-F238E27FC236}">
                <a16:creationId xmlns="" xmlns:a16="http://schemas.microsoft.com/office/drawing/2014/main" id="{EAA8B5FC-54D5-BF47-8112-5913155C9E25}"/>
              </a:ext>
            </a:extLst>
          </p:cNvPr>
          <p:cNvSpPr txBox="1"/>
          <p:nvPr/>
        </p:nvSpPr>
        <p:spPr>
          <a:xfrm>
            <a:off x="422031" y="391886"/>
            <a:ext cx="3169842" cy="369332"/>
          </a:xfrm>
          <a:prstGeom prst="rect">
            <a:avLst/>
          </a:prstGeom>
          <a:noFill/>
        </p:spPr>
        <p:txBody>
          <a:bodyPr wrap="none" rtlCol="0">
            <a:spAutoFit/>
          </a:bodyPr>
          <a:lstStyle/>
          <a:p>
            <a:r>
              <a:rPr lang="en-US" dirty="0"/>
              <a:t>Activities on shorter timescales:</a:t>
            </a:r>
          </a:p>
        </p:txBody>
      </p:sp>
      <p:sp>
        <p:nvSpPr>
          <p:cNvPr id="3" name="TextBox 2">
            <a:extLst>
              <a:ext uri="{FF2B5EF4-FFF2-40B4-BE49-F238E27FC236}">
                <a16:creationId xmlns="" xmlns:a16="http://schemas.microsoft.com/office/drawing/2014/main" id="{F547D9DF-F2DD-CB46-A926-CA94743F362C}"/>
              </a:ext>
            </a:extLst>
          </p:cNvPr>
          <p:cNvSpPr txBox="1"/>
          <p:nvPr/>
        </p:nvSpPr>
        <p:spPr>
          <a:xfrm>
            <a:off x="6461090" y="6451042"/>
            <a:ext cx="2736968" cy="369332"/>
          </a:xfrm>
          <a:prstGeom prst="rect">
            <a:avLst/>
          </a:prstGeom>
          <a:noFill/>
        </p:spPr>
        <p:txBody>
          <a:bodyPr wrap="none" rtlCol="0">
            <a:spAutoFit/>
          </a:bodyPr>
          <a:lstStyle/>
          <a:p>
            <a:r>
              <a:rPr lang="en-US" dirty="0"/>
              <a:t>Courtesy SJ Lin and L Harris</a:t>
            </a:r>
          </a:p>
        </p:txBody>
      </p:sp>
    </p:spTree>
    <p:extLst>
      <p:ext uri="{BB962C8B-B14F-4D97-AF65-F5344CB8AC3E}">
        <p14:creationId xmlns:p14="http://schemas.microsoft.com/office/powerpoint/2010/main" val="4188929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D6724A-2BCA-7941-B9D5-6ABDF9E516A0}"/>
              </a:ext>
            </a:extLst>
          </p:cNvPr>
          <p:cNvSpPr>
            <a:spLocks noGrp="1"/>
          </p:cNvSpPr>
          <p:nvPr>
            <p:ph type="title"/>
          </p:nvPr>
        </p:nvSpPr>
        <p:spPr>
          <a:xfrm>
            <a:off x="174581" y="1867366"/>
            <a:ext cx="3237045" cy="555671"/>
          </a:xfrm>
        </p:spPr>
        <p:txBody>
          <a:bodyPr>
            <a:normAutofit fontScale="90000"/>
          </a:bodyPr>
          <a:lstStyle/>
          <a:p>
            <a:r>
              <a:rPr lang="en-US" dirty="0"/>
              <a:t>Hurricane Harvey: 3-km nested </a:t>
            </a:r>
            <a:r>
              <a:rPr lang="en-US" dirty="0" err="1"/>
              <a:t>hfvGFS</a:t>
            </a:r>
            <a:endParaRPr lang="en-US" dirty="0"/>
          </a:p>
        </p:txBody>
      </p:sp>
      <p:pic>
        <p:nvPicPr>
          <p:cNvPr id="18" name="Picture 17" descr="fvgfs_rainfall.png">
            <a:extLst>
              <a:ext uri="{FF2B5EF4-FFF2-40B4-BE49-F238E27FC236}">
                <a16:creationId xmlns="" xmlns:a16="http://schemas.microsoft.com/office/drawing/2014/main" id="{B1C5B3B6-3D77-C548-98E5-825C85D3F462}"/>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43833" y="3570807"/>
            <a:ext cx="2731221" cy="233226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6532AA87-047D-E043-864F-E5B0D15B02D1}"/>
              </a:ext>
            </a:extLst>
          </p:cNvPr>
          <p:cNvGrpSpPr/>
          <p:nvPr/>
        </p:nvGrpSpPr>
        <p:grpSpPr>
          <a:xfrm>
            <a:off x="2975055" y="3639023"/>
            <a:ext cx="5971540" cy="2295243"/>
            <a:chOff x="325111" y="3728924"/>
            <a:chExt cx="7962053" cy="3060324"/>
          </a:xfrm>
        </p:grpSpPr>
        <p:pic>
          <p:nvPicPr>
            <p:cNvPr id="21" name="Picture 2" descr="fvgfs_rainfall.png">
              <a:extLst>
                <a:ext uri="{FF2B5EF4-FFF2-40B4-BE49-F238E27FC236}">
                  <a16:creationId xmlns="" xmlns:a16="http://schemas.microsoft.com/office/drawing/2014/main" id="{A0FC3ED4-415F-D147-9B1C-4ED6F283D7D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25111" y="3780373"/>
              <a:ext cx="4248562" cy="30088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 xmlns:a16="http://schemas.microsoft.com/office/drawing/2014/main" id="{00605B00-08D4-E84A-A582-E2C24FFEAE2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74453" y="3728924"/>
              <a:ext cx="4112711" cy="3047798"/>
            </a:xfrm>
            <a:prstGeom prst="rect">
              <a:avLst/>
            </a:prstGeom>
          </p:spPr>
        </p:pic>
        <p:sp>
          <p:nvSpPr>
            <p:cNvPr id="24" name="TextBox 23">
              <a:extLst>
                <a:ext uri="{FF2B5EF4-FFF2-40B4-BE49-F238E27FC236}">
                  <a16:creationId xmlns="" xmlns:a16="http://schemas.microsoft.com/office/drawing/2014/main" id="{AE3215F6-EB22-D64B-9CF7-0F155631B96F}"/>
                </a:ext>
              </a:extLst>
            </p:cNvPr>
            <p:cNvSpPr txBox="1"/>
            <p:nvPr/>
          </p:nvSpPr>
          <p:spPr>
            <a:xfrm>
              <a:off x="566216" y="5400303"/>
              <a:ext cx="979328" cy="553997"/>
            </a:xfrm>
            <a:prstGeom prst="rect">
              <a:avLst/>
            </a:prstGeom>
            <a:noFill/>
          </p:spPr>
          <p:txBody>
            <a:bodyPr wrap="none" rtlCol="0">
              <a:spAutoFit/>
            </a:bodyPr>
            <a:lstStyle/>
            <a:p>
              <a:pPr algn="ctr"/>
              <a:r>
                <a:rPr lang="en-US" sz="1050" dirty="0" err="1"/>
                <a:t>Init</a:t>
              </a:r>
              <a:r>
                <a:rPr lang="en-US" sz="1050" dirty="0"/>
                <a:t> 12Z</a:t>
              </a:r>
              <a:br>
                <a:rPr lang="en-US" sz="1050" dirty="0"/>
              </a:br>
              <a:r>
                <a:rPr lang="en-US" sz="1050" dirty="0"/>
                <a:t>24 August</a:t>
              </a:r>
            </a:p>
          </p:txBody>
        </p:sp>
      </p:grpSp>
      <p:grpSp>
        <p:nvGrpSpPr>
          <p:cNvPr id="12" name="Group 11">
            <a:extLst>
              <a:ext uri="{FF2B5EF4-FFF2-40B4-BE49-F238E27FC236}">
                <a16:creationId xmlns="" xmlns:a16="http://schemas.microsoft.com/office/drawing/2014/main" id="{77857CC3-F5B3-CF48-8A61-F6EA60CFC1C0}"/>
              </a:ext>
            </a:extLst>
          </p:cNvPr>
          <p:cNvGrpSpPr/>
          <p:nvPr/>
        </p:nvGrpSpPr>
        <p:grpSpPr>
          <a:xfrm>
            <a:off x="3710475" y="856591"/>
            <a:ext cx="5129426" cy="2675630"/>
            <a:chOff x="407948" y="-879"/>
            <a:chExt cx="6839235" cy="3567506"/>
          </a:xfrm>
        </p:grpSpPr>
        <p:pic>
          <p:nvPicPr>
            <p:cNvPr id="26" name="Picture 11" descr="https://lh4.googleusercontent.com/fGI910nlWn5kaqgn5Kmb2ffo1bYVjwqJ_2HRp1WXPyYd2hckKEZwBciZqIrQ8lny_eCINAO6hv51jCJUk0Y-X6rJyVMV9AOwbAxceRQUbkfsJ2pU6b0XkFaOOeBK2gE7rUPnUiV9Pd4">
              <a:extLst>
                <a:ext uri="{FF2B5EF4-FFF2-40B4-BE49-F238E27FC236}">
                  <a16:creationId xmlns="" xmlns:a16="http://schemas.microsoft.com/office/drawing/2014/main" id="{3BC9AE3B-FF66-E74B-B0F7-9137CEA62C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48" y="-879"/>
              <a:ext cx="4219897" cy="356750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 xmlns:a16="http://schemas.microsoft.com/office/drawing/2014/main" id="{BAED9ECB-672D-DD46-B792-8367B014AF15}"/>
                </a:ext>
              </a:extLst>
            </p:cNvPr>
            <p:cNvGrpSpPr/>
            <p:nvPr/>
          </p:nvGrpSpPr>
          <p:grpSpPr>
            <a:xfrm>
              <a:off x="4987031" y="1931015"/>
              <a:ext cx="2237960" cy="1453620"/>
              <a:chOff x="6908800" y="798513"/>
              <a:chExt cx="2237960" cy="1453620"/>
            </a:xfrm>
          </p:grpSpPr>
          <p:pic>
            <p:nvPicPr>
              <p:cNvPr id="19" name="Picture 7" descr="https://lh5.googleusercontent.com/xxNqZsR4RdBo6mb1ZGazO-yUHZNY9-Hzv1ywkTwz3Xq8c0Ie68bB8eX32HvVSDdYjioTVKU_cN0vxfj8u46yjsQSESU-r2rPftgstbgtlnxO9-98RfZAy2Ol63p2_5eIugTsIuwF-Yg">
                <a:extLst>
                  <a:ext uri="{FF2B5EF4-FFF2-40B4-BE49-F238E27FC236}">
                    <a16:creationId xmlns="" xmlns:a16="http://schemas.microsoft.com/office/drawing/2014/main" id="{3C21AB4A-8B9F-A24D-A97D-1C7CE2FFEAB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4204" t="59717" r="30783" b="17107"/>
              <a:stretch/>
            </p:blipFill>
            <p:spPr bwMode="auto">
              <a:xfrm>
                <a:off x="6908800" y="798513"/>
                <a:ext cx="2237960" cy="1453620"/>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06B241BB-AAB4-4A47-A2FB-139724D31505}"/>
                  </a:ext>
                </a:extLst>
              </p:cNvPr>
              <p:cNvSpPr txBox="1"/>
              <p:nvPr/>
            </p:nvSpPr>
            <p:spPr>
              <a:xfrm>
                <a:off x="6908800" y="800880"/>
                <a:ext cx="1618392" cy="492443"/>
              </a:xfrm>
              <a:prstGeom prst="rect">
                <a:avLst/>
              </a:prstGeom>
              <a:noFill/>
            </p:spPr>
            <p:txBody>
              <a:bodyPr wrap="none" rtlCol="0">
                <a:spAutoFit/>
              </a:bodyPr>
              <a:lstStyle/>
              <a:p>
                <a:r>
                  <a:rPr lang="en-US" sz="900" dirty="0"/>
                  <a:t>SPC Reports </a:t>
                </a:r>
                <a:br>
                  <a:rPr lang="en-US" sz="900" dirty="0"/>
                </a:br>
                <a:r>
                  <a:rPr lang="en-US" sz="900" dirty="0"/>
                  <a:t>12Z 25–12Z 26 Aug 17</a:t>
                </a:r>
              </a:p>
            </p:txBody>
          </p:sp>
        </p:grpSp>
        <p:grpSp>
          <p:nvGrpSpPr>
            <p:cNvPr id="5" name="Group 4">
              <a:extLst>
                <a:ext uri="{FF2B5EF4-FFF2-40B4-BE49-F238E27FC236}">
                  <a16:creationId xmlns="" xmlns:a16="http://schemas.microsoft.com/office/drawing/2014/main" id="{B6AD4E7C-7E6F-4D4F-A95F-818157A460FB}"/>
                </a:ext>
              </a:extLst>
            </p:cNvPr>
            <p:cNvGrpSpPr/>
            <p:nvPr/>
          </p:nvGrpSpPr>
          <p:grpSpPr>
            <a:xfrm>
              <a:off x="4987031" y="210202"/>
              <a:ext cx="2260152" cy="1507067"/>
              <a:chOff x="6902437" y="4165599"/>
              <a:chExt cx="2260152" cy="1507067"/>
            </a:xfrm>
          </p:grpSpPr>
          <p:pic>
            <p:nvPicPr>
              <p:cNvPr id="20" name="Picture 9" descr="https://lh5.googleusercontent.com/tRQ1GEuNwDJ8uJtzSGBZuUAJVnpTP6SuDUsebgZvfskRwOHs5zViPDzhsLB5pc3HHRz0q3UmLSxjPiclrfFjW5YAD1B93sOSQdBL_D8p49yJM1bRZ3jBh68QRHii3TkwUUEJgkKQpqs">
                <a:extLst>
                  <a:ext uri="{FF2B5EF4-FFF2-40B4-BE49-F238E27FC236}">
                    <a16:creationId xmlns="" xmlns:a16="http://schemas.microsoft.com/office/drawing/2014/main" id="{B4D554D7-724C-5F4B-8701-799AD53B507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204" t="59505" r="30783" b="16635"/>
              <a:stretch/>
            </p:blipFill>
            <p:spPr bwMode="auto">
              <a:xfrm>
                <a:off x="6908800" y="4165599"/>
                <a:ext cx="2253789" cy="1507067"/>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 xmlns:a16="http://schemas.microsoft.com/office/drawing/2014/main" id="{0005FE83-36D7-FA40-BBBA-8F7727B5A7A7}"/>
                  </a:ext>
                </a:extLst>
              </p:cNvPr>
              <p:cNvSpPr txBox="1"/>
              <p:nvPr/>
            </p:nvSpPr>
            <p:spPr>
              <a:xfrm>
                <a:off x="6902437" y="4165599"/>
                <a:ext cx="1618392" cy="492443"/>
              </a:xfrm>
              <a:prstGeom prst="rect">
                <a:avLst/>
              </a:prstGeom>
              <a:noFill/>
            </p:spPr>
            <p:txBody>
              <a:bodyPr wrap="none" rtlCol="0">
                <a:spAutoFit/>
              </a:bodyPr>
              <a:lstStyle/>
              <a:p>
                <a:r>
                  <a:rPr lang="en-US" sz="900" dirty="0"/>
                  <a:t>SPC Reports </a:t>
                </a:r>
                <a:br>
                  <a:rPr lang="en-US" sz="900" dirty="0"/>
                </a:br>
                <a:r>
                  <a:rPr lang="en-US" sz="900" dirty="0"/>
                  <a:t>12Z 26–12Z 27 Aug 17</a:t>
                </a:r>
              </a:p>
            </p:txBody>
          </p:sp>
        </p:grpSp>
        <p:sp>
          <p:nvSpPr>
            <p:cNvPr id="27" name="TextBox 26">
              <a:extLst>
                <a:ext uri="{FF2B5EF4-FFF2-40B4-BE49-F238E27FC236}">
                  <a16:creationId xmlns="" xmlns:a16="http://schemas.microsoft.com/office/drawing/2014/main" id="{83E94F2E-EA88-144C-8B2B-59B4618582CA}"/>
                </a:ext>
              </a:extLst>
            </p:cNvPr>
            <p:cNvSpPr txBox="1"/>
            <p:nvPr/>
          </p:nvSpPr>
          <p:spPr>
            <a:xfrm>
              <a:off x="2537223" y="2322131"/>
              <a:ext cx="2099293" cy="769441"/>
            </a:xfrm>
            <a:prstGeom prst="rect">
              <a:avLst/>
            </a:prstGeom>
            <a:noFill/>
          </p:spPr>
          <p:txBody>
            <a:bodyPr wrap="none" rtlCol="0">
              <a:spAutoFit/>
            </a:bodyPr>
            <a:lstStyle/>
            <a:p>
              <a:pPr algn="ctr"/>
              <a:r>
                <a:rPr lang="en-US" sz="1050" dirty="0"/>
                <a:t>12Z 25–12Z 27 Aug</a:t>
              </a:r>
              <a:br>
                <a:rPr lang="en-US" sz="1050" dirty="0"/>
              </a:br>
              <a:r>
                <a:rPr lang="en-US" sz="1050" dirty="0"/>
                <a:t>Severe Proxy (max w x </a:t>
              </a:r>
              <a:r>
                <a:rPr lang="en-US" sz="1050" dirty="0" err="1"/>
                <a:t>ζ</a:t>
              </a:r>
              <a:r>
                <a:rPr lang="en-US" sz="1050" dirty="0"/>
                <a:t> ) </a:t>
              </a:r>
            </a:p>
            <a:p>
              <a:pPr algn="ctr"/>
              <a:r>
                <a:rPr lang="en-US" sz="1050" dirty="0"/>
                <a:t>Initialized 00Z 25 August</a:t>
              </a:r>
            </a:p>
          </p:txBody>
        </p:sp>
      </p:grpSp>
    </p:spTree>
    <p:extLst>
      <p:ext uri="{BB962C8B-B14F-4D97-AF65-F5344CB8AC3E}">
        <p14:creationId xmlns:p14="http://schemas.microsoft.com/office/powerpoint/2010/main" val="48274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EBD8E56F-63B2-E747-A922-48E895448694}"/>
              </a:ext>
            </a:extLst>
          </p:cNvPr>
          <p:cNvSpPr/>
          <p:nvPr/>
        </p:nvSpPr>
        <p:spPr>
          <a:xfrm>
            <a:off x="292181" y="161537"/>
            <a:ext cx="8669867" cy="6647865"/>
          </a:xfrm>
          <a:prstGeom prst="rect">
            <a:avLst/>
          </a:prstGeom>
          <a:gradFill>
            <a:gsLst>
              <a:gs pos="0">
                <a:schemeClr val="accent1">
                  <a:lumMod val="8000"/>
                  <a:lumOff val="92000"/>
                </a:schemeClr>
              </a:gs>
              <a:gs pos="35000">
                <a:schemeClr val="accent1">
                  <a:lumMod val="0"/>
                  <a:lumOff val="100000"/>
                </a:schemeClr>
              </a:gs>
              <a:gs pos="100000">
                <a:schemeClr val="accent1">
                  <a:lumMod val="10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dirty="0"/>
          </a:p>
        </p:txBody>
      </p:sp>
      <p:sp>
        <p:nvSpPr>
          <p:cNvPr id="2" name="TextBox 1">
            <a:extLst>
              <a:ext uri="{FF2B5EF4-FFF2-40B4-BE49-F238E27FC236}">
                <a16:creationId xmlns="" xmlns:a16="http://schemas.microsoft.com/office/drawing/2014/main" id="{761FCE61-9B62-0843-8116-DD4B6292D407}"/>
              </a:ext>
            </a:extLst>
          </p:cNvPr>
          <p:cNvSpPr txBox="1"/>
          <p:nvPr/>
        </p:nvSpPr>
        <p:spPr>
          <a:xfrm>
            <a:off x="2120705" y="1014227"/>
            <a:ext cx="2905626" cy="853824"/>
          </a:xfrm>
          <a:prstGeom prst="rect">
            <a:avLst/>
          </a:prstGeom>
          <a:solidFill>
            <a:schemeClr val="bg2"/>
          </a:solidFill>
          <a:ln>
            <a:solidFill>
              <a:schemeClr val="bg1">
                <a:lumMod val="50000"/>
              </a:schemeClr>
            </a:solidFill>
          </a:ln>
        </p:spPr>
        <p:txBody>
          <a:bodyPr wrap="square" rtlCol="0" anchor="ctr" anchorCtr="0">
            <a:noAutofit/>
          </a:bodyPr>
          <a:lstStyle/>
          <a:p>
            <a:pPr algn="ctr"/>
            <a:r>
              <a:rPr lang="en-US" sz="1400" b="1" dirty="0"/>
              <a:t>1a. Develop coupled ocean-atmosphere-land-ice model</a:t>
            </a:r>
            <a:r>
              <a:rPr lang="en-US" sz="1400" dirty="0"/>
              <a:t> </a:t>
            </a:r>
          </a:p>
          <a:p>
            <a:pPr algn="ctr"/>
            <a:r>
              <a:rPr lang="en-US" sz="1400" dirty="0"/>
              <a:t>[thousands of simulation years]</a:t>
            </a:r>
          </a:p>
        </p:txBody>
      </p:sp>
      <p:sp>
        <p:nvSpPr>
          <p:cNvPr id="3" name="TextBox 2">
            <a:extLst>
              <a:ext uri="{FF2B5EF4-FFF2-40B4-BE49-F238E27FC236}">
                <a16:creationId xmlns="" xmlns:a16="http://schemas.microsoft.com/office/drawing/2014/main" id="{B98B7C33-E464-7D46-9B02-488E5055DCED}"/>
              </a:ext>
            </a:extLst>
          </p:cNvPr>
          <p:cNvSpPr txBox="1"/>
          <p:nvPr/>
        </p:nvSpPr>
        <p:spPr>
          <a:xfrm>
            <a:off x="6154348" y="1042758"/>
            <a:ext cx="2559383" cy="738664"/>
          </a:xfrm>
          <a:prstGeom prst="rect">
            <a:avLst/>
          </a:prstGeom>
          <a:solidFill>
            <a:schemeClr val="bg2"/>
          </a:solidFill>
          <a:ln>
            <a:solidFill>
              <a:schemeClr val="bg1">
                <a:lumMod val="50000"/>
              </a:schemeClr>
            </a:solidFill>
          </a:ln>
        </p:spPr>
        <p:txBody>
          <a:bodyPr wrap="square" rtlCol="0">
            <a:spAutoFit/>
          </a:bodyPr>
          <a:lstStyle/>
          <a:p>
            <a:pPr algn="ctr"/>
            <a:r>
              <a:rPr lang="en-US" sz="1400" b="1" dirty="0"/>
              <a:t>1b. Develop initialization method </a:t>
            </a:r>
          </a:p>
          <a:p>
            <a:pPr algn="ctr"/>
            <a:r>
              <a:rPr lang="en-US" sz="1400" dirty="0"/>
              <a:t>[thousands of simulation years]</a:t>
            </a:r>
          </a:p>
        </p:txBody>
      </p:sp>
      <p:sp>
        <p:nvSpPr>
          <p:cNvPr id="7" name="TextBox 6"/>
          <p:cNvSpPr txBox="1"/>
          <p:nvPr/>
        </p:nvSpPr>
        <p:spPr>
          <a:xfrm>
            <a:off x="492995" y="1245810"/>
            <a:ext cx="1574845" cy="523220"/>
          </a:xfrm>
          <a:prstGeom prst="rect">
            <a:avLst/>
          </a:prstGeom>
          <a:noFill/>
        </p:spPr>
        <p:txBody>
          <a:bodyPr wrap="square" rtlCol="0">
            <a:spAutoFit/>
          </a:bodyPr>
          <a:lstStyle/>
          <a:p>
            <a:pPr algn="ctr"/>
            <a:r>
              <a:rPr lang="en-US" sz="1400" b="1" dirty="0">
                <a:solidFill>
                  <a:schemeClr val="bg2">
                    <a:lumMod val="50000"/>
                  </a:schemeClr>
                </a:solidFill>
              </a:rPr>
              <a:t>DEVELOPMENT PHASE</a:t>
            </a:r>
          </a:p>
        </p:txBody>
      </p:sp>
      <p:sp>
        <p:nvSpPr>
          <p:cNvPr id="8" name="TextBox 7">
            <a:extLst>
              <a:ext uri="{FF2B5EF4-FFF2-40B4-BE49-F238E27FC236}">
                <a16:creationId xmlns="" xmlns:a16="http://schemas.microsoft.com/office/drawing/2014/main" id="{E0BDB8D9-A4EB-2A43-937E-16FE5FD3D795}"/>
              </a:ext>
            </a:extLst>
          </p:cNvPr>
          <p:cNvSpPr txBox="1"/>
          <p:nvPr/>
        </p:nvSpPr>
        <p:spPr>
          <a:xfrm>
            <a:off x="4033666" y="2686391"/>
            <a:ext cx="3234632" cy="738664"/>
          </a:xfrm>
          <a:prstGeom prst="rect">
            <a:avLst/>
          </a:prstGeom>
          <a:solidFill>
            <a:schemeClr val="bg2"/>
          </a:solidFill>
          <a:ln>
            <a:solidFill>
              <a:schemeClr val="bg1">
                <a:lumMod val="50000"/>
              </a:schemeClr>
            </a:solidFill>
          </a:ln>
        </p:spPr>
        <p:txBody>
          <a:bodyPr wrap="square" rtlCol="0">
            <a:spAutoFit/>
          </a:bodyPr>
          <a:lstStyle/>
          <a:p>
            <a:pPr algn="ctr"/>
            <a:r>
              <a:rPr lang="en-US" sz="1400" b="1" dirty="0"/>
              <a:t>2. Conduct sets of reforecasts</a:t>
            </a:r>
            <a:endParaRPr lang="en-US" sz="1400" dirty="0"/>
          </a:p>
          <a:p>
            <a:pPr algn="ctr"/>
            <a:r>
              <a:rPr lang="en-US" sz="1400" dirty="0"/>
              <a:t>[</a:t>
            </a:r>
            <a:r>
              <a:rPr lang="en-US" sz="1400" i="1" dirty="0"/>
              <a:t>10,000+</a:t>
            </a:r>
            <a:r>
              <a:rPr lang="en-US" sz="1400" dirty="0"/>
              <a:t> model simulation years for seasonal reforecasts]</a:t>
            </a:r>
          </a:p>
        </p:txBody>
      </p:sp>
      <p:sp>
        <p:nvSpPr>
          <p:cNvPr id="16" name="TextBox 15">
            <a:extLst>
              <a:ext uri="{FF2B5EF4-FFF2-40B4-BE49-F238E27FC236}">
                <a16:creationId xmlns="" xmlns:a16="http://schemas.microsoft.com/office/drawing/2014/main" id="{1C43E7A0-54EA-CC4A-8123-66CE8A5654A5}"/>
              </a:ext>
            </a:extLst>
          </p:cNvPr>
          <p:cNvSpPr txBox="1"/>
          <p:nvPr/>
        </p:nvSpPr>
        <p:spPr>
          <a:xfrm>
            <a:off x="4083864" y="4086578"/>
            <a:ext cx="3183349" cy="523220"/>
          </a:xfrm>
          <a:prstGeom prst="rect">
            <a:avLst/>
          </a:prstGeom>
          <a:solidFill>
            <a:schemeClr val="bg2"/>
          </a:solidFill>
          <a:ln>
            <a:solidFill>
              <a:schemeClr val="bg1">
                <a:lumMod val="50000"/>
              </a:schemeClr>
            </a:solidFill>
          </a:ln>
        </p:spPr>
        <p:txBody>
          <a:bodyPr wrap="square" rtlCol="0">
            <a:spAutoFit/>
          </a:bodyPr>
          <a:lstStyle/>
          <a:p>
            <a:pPr algn="ctr"/>
            <a:r>
              <a:rPr lang="en-US" sz="1400" b="1" dirty="0"/>
              <a:t>3. Assess skill adequacy from reforecasts</a:t>
            </a:r>
          </a:p>
          <a:p>
            <a:pPr algn="ctr"/>
            <a:r>
              <a:rPr lang="en-US" sz="1400" dirty="0"/>
              <a:t>[0K or redo steps 1-3]</a:t>
            </a:r>
          </a:p>
        </p:txBody>
      </p:sp>
      <p:sp>
        <p:nvSpPr>
          <p:cNvPr id="21" name="TextBox 20"/>
          <p:cNvSpPr txBox="1"/>
          <p:nvPr/>
        </p:nvSpPr>
        <p:spPr>
          <a:xfrm>
            <a:off x="705783" y="3375336"/>
            <a:ext cx="1149269" cy="523220"/>
          </a:xfrm>
          <a:prstGeom prst="rect">
            <a:avLst/>
          </a:prstGeom>
          <a:noFill/>
        </p:spPr>
        <p:txBody>
          <a:bodyPr wrap="square" rtlCol="0">
            <a:spAutoFit/>
          </a:bodyPr>
          <a:lstStyle/>
          <a:p>
            <a:pPr algn="ctr"/>
            <a:r>
              <a:rPr lang="en-US" sz="1400" b="1" dirty="0">
                <a:solidFill>
                  <a:schemeClr val="tx1">
                    <a:lumMod val="65000"/>
                    <a:lumOff val="35000"/>
                  </a:schemeClr>
                </a:solidFill>
              </a:rPr>
              <a:t>TESTING PHASE</a:t>
            </a:r>
          </a:p>
        </p:txBody>
      </p:sp>
      <p:sp>
        <p:nvSpPr>
          <p:cNvPr id="28" name="TextBox 27">
            <a:extLst>
              <a:ext uri="{FF2B5EF4-FFF2-40B4-BE49-F238E27FC236}">
                <a16:creationId xmlns="" xmlns:a16="http://schemas.microsoft.com/office/drawing/2014/main" id="{1C43E7A0-54EA-CC4A-8123-66CE8A5654A5}"/>
              </a:ext>
            </a:extLst>
          </p:cNvPr>
          <p:cNvSpPr txBox="1"/>
          <p:nvPr/>
        </p:nvSpPr>
        <p:spPr>
          <a:xfrm>
            <a:off x="4083864" y="5342690"/>
            <a:ext cx="2893864" cy="523220"/>
          </a:xfrm>
          <a:prstGeom prst="rect">
            <a:avLst/>
          </a:prstGeom>
          <a:solidFill>
            <a:schemeClr val="bg2"/>
          </a:solidFill>
          <a:ln>
            <a:solidFill>
              <a:schemeClr val="bg1">
                <a:lumMod val="50000"/>
              </a:schemeClr>
            </a:solidFill>
          </a:ln>
        </p:spPr>
        <p:txBody>
          <a:bodyPr wrap="square" rtlCol="0">
            <a:spAutoFit/>
          </a:bodyPr>
          <a:lstStyle/>
          <a:p>
            <a:pPr algn="ctr"/>
            <a:r>
              <a:rPr lang="en-US" sz="1400" b="1" dirty="0"/>
              <a:t>4. System can be used for real-time predictions (e.g. NMME)</a:t>
            </a:r>
          </a:p>
        </p:txBody>
      </p:sp>
      <p:sp>
        <p:nvSpPr>
          <p:cNvPr id="29" name="TextBox 28"/>
          <p:cNvSpPr txBox="1"/>
          <p:nvPr/>
        </p:nvSpPr>
        <p:spPr>
          <a:xfrm>
            <a:off x="668297" y="5205258"/>
            <a:ext cx="1224240" cy="523220"/>
          </a:xfrm>
          <a:prstGeom prst="rect">
            <a:avLst/>
          </a:prstGeom>
          <a:noFill/>
        </p:spPr>
        <p:txBody>
          <a:bodyPr wrap="square" rtlCol="0">
            <a:spAutoFit/>
          </a:bodyPr>
          <a:lstStyle/>
          <a:p>
            <a:pPr algn="ctr"/>
            <a:r>
              <a:rPr lang="en-US" sz="1400" b="1" dirty="0">
                <a:solidFill>
                  <a:schemeClr val="tx1">
                    <a:lumMod val="85000"/>
                    <a:lumOff val="15000"/>
                  </a:schemeClr>
                </a:solidFill>
              </a:rPr>
              <a:t>REAL-TIME PREDICTIONS</a:t>
            </a:r>
          </a:p>
        </p:txBody>
      </p:sp>
      <p:sp>
        <p:nvSpPr>
          <p:cNvPr id="19" name="TextBox 18">
            <a:extLst>
              <a:ext uri="{FF2B5EF4-FFF2-40B4-BE49-F238E27FC236}">
                <a16:creationId xmlns="" xmlns:a16="http://schemas.microsoft.com/office/drawing/2014/main" id="{AA4C8C62-0324-294F-A526-E9A49B3B15CB}"/>
              </a:ext>
            </a:extLst>
          </p:cNvPr>
          <p:cNvSpPr txBox="1"/>
          <p:nvPr/>
        </p:nvSpPr>
        <p:spPr>
          <a:xfrm>
            <a:off x="2735914" y="239996"/>
            <a:ext cx="4832092" cy="369332"/>
          </a:xfrm>
          <a:prstGeom prst="rect">
            <a:avLst/>
          </a:prstGeom>
          <a:solidFill>
            <a:schemeClr val="accent6">
              <a:lumMod val="40000"/>
              <a:lumOff val="60000"/>
            </a:schemeClr>
          </a:solidFill>
          <a:scene3d>
            <a:camera prst="orthographicFront"/>
            <a:lightRig rig="threePt" dir="t"/>
          </a:scene3d>
          <a:sp3d>
            <a:bevelT w="165100" prst="coolSlant"/>
          </a:sp3d>
        </p:spPr>
        <p:txBody>
          <a:bodyPr wrap="none" rtlCol="0">
            <a:spAutoFit/>
          </a:bodyPr>
          <a:lstStyle/>
          <a:p>
            <a:r>
              <a:rPr lang="en-US" b="1" i="1" dirty="0"/>
              <a:t>Building a seasonal to decadal prediction system</a:t>
            </a:r>
          </a:p>
        </p:txBody>
      </p:sp>
      <p:cxnSp>
        <p:nvCxnSpPr>
          <p:cNvPr id="15" name="Straight Arrow Connector 14">
            <a:extLst>
              <a:ext uri="{FF2B5EF4-FFF2-40B4-BE49-F238E27FC236}">
                <a16:creationId xmlns="" xmlns:a16="http://schemas.microsoft.com/office/drawing/2014/main" id="{7CC5F6AE-00B7-FF43-92B2-84DA75117AE9}"/>
              </a:ext>
            </a:extLst>
          </p:cNvPr>
          <p:cNvCxnSpPr/>
          <p:nvPr/>
        </p:nvCxnSpPr>
        <p:spPr>
          <a:xfrm>
            <a:off x="5137639" y="1433689"/>
            <a:ext cx="981472" cy="0"/>
          </a:xfrm>
          <a:prstGeom prst="straightConnector1">
            <a:avLst/>
          </a:prstGeom>
          <a:ln w="508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 xmlns:a16="http://schemas.microsoft.com/office/drawing/2014/main" id="{368E8F14-431F-324D-A677-C543F4EFB5E2}"/>
              </a:ext>
            </a:extLst>
          </p:cNvPr>
          <p:cNvCxnSpPr>
            <a:cxnSpLocks/>
          </p:cNvCxnSpPr>
          <p:nvPr/>
        </p:nvCxnSpPr>
        <p:spPr>
          <a:xfrm>
            <a:off x="5628375" y="1441139"/>
            <a:ext cx="0" cy="1158623"/>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 xmlns:a16="http://schemas.microsoft.com/office/drawing/2014/main" id="{54C0F352-D5EC-5E47-AC90-5A302114B41E}"/>
              </a:ext>
            </a:extLst>
          </p:cNvPr>
          <p:cNvCxnSpPr>
            <a:cxnSpLocks/>
          </p:cNvCxnSpPr>
          <p:nvPr/>
        </p:nvCxnSpPr>
        <p:spPr>
          <a:xfrm>
            <a:off x="5616756" y="3425055"/>
            <a:ext cx="0" cy="661523"/>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 xmlns:a16="http://schemas.microsoft.com/office/drawing/2014/main" id="{0FD206C3-2823-8F44-98D3-B1C5E2D915EF}"/>
              </a:ext>
            </a:extLst>
          </p:cNvPr>
          <p:cNvCxnSpPr>
            <a:cxnSpLocks/>
          </p:cNvCxnSpPr>
          <p:nvPr/>
        </p:nvCxnSpPr>
        <p:spPr>
          <a:xfrm>
            <a:off x="5628375" y="4645484"/>
            <a:ext cx="0" cy="661523"/>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32" name="Arc 31">
            <a:extLst>
              <a:ext uri="{FF2B5EF4-FFF2-40B4-BE49-F238E27FC236}">
                <a16:creationId xmlns="" xmlns:a16="http://schemas.microsoft.com/office/drawing/2014/main" id="{508AA28F-5816-D143-8EA0-FA02408121D0}"/>
              </a:ext>
            </a:extLst>
          </p:cNvPr>
          <p:cNvSpPr/>
          <p:nvPr/>
        </p:nvSpPr>
        <p:spPr>
          <a:xfrm rot="4165979">
            <a:off x="4605918" y="705777"/>
            <a:ext cx="3977477" cy="3564691"/>
          </a:xfrm>
          <a:prstGeom prst="arc">
            <a:avLst>
              <a:gd name="adj1" fmla="val 16187462"/>
              <a:gd name="adj2" fmla="val 71"/>
            </a:avLst>
          </a:prstGeom>
          <a:ln w="38100">
            <a:solidFill>
              <a:schemeClr val="bg2">
                <a:lumMod val="50000"/>
              </a:schemeClr>
            </a:solidFill>
            <a:prstDash val="dash"/>
            <a:head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 xmlns:a16="http://schemas.microsoft.com/office/drawing/2014/main" id="{8ED114EB-602D-6745-9CB4-C9A3A2D46799}"/>
              </a:ext>
            </a:extLst>
          </p:cNvPr>
          <p:cNvSpPr/>
          <p:nvPr/>
        </p:nvSpPr>
        <p:spPr>
          <a:xfrm rot="16200000" flipH="1">
            <a:off x="2387464" y="1362677"/>
            <a:ext cx="3314756" cy="2617856"/>
          </a:xfrm>
          <a:prstGeom prst="arc">
            <a:avLst>
              <a:gd name="adj1" fmla="val 14258000"/>
              <a:gd name="adj2" fmla="val 21446712"/>
            </a:avLst>
          </a:prstGeom>
          <a:ln w="38100">
            <a:solidFill>
              <a:schemeClr val="bg2">
                <a:lumMod val="50000"/>
              </a:schemeClr>
            </a:solidFill>
            <a:prstDash val="dash"/>
            <a:head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 xmlns:a16="http://schemas.microsoft.com/office/drawing/2014/main" id="{56EEFF01-7CFD-9044-852B-B40885807047}"/>
              </a:ext>
            </a:extLst>
          </p:cNvPr>
          <p:cNvSpPr txBox="1"/>
          <p:nvPr/>
        </p:nvSpPr>
        <p:spPr>
          <a:xfrm>
            <a:off x="430571" y="5833577"/>
            <a:ext cx="4704621" cy="923330"/>
          </a:xfrm>
          <a:prstGeom prst="rect">
            <a:avLst/>
          </a:prstGeom>
          <a:solidFill>
            <a:schemeClr val="bg1"/>
          </a:solidFill>
        </p:spPr>
        <p:txBody>
          <a:bodyPr wrap="none" rtlCol="0">
            <a:spAutoFit/>
          </a:bodyPr>
          <a:lstStyle/>
          <a:p>
            <a:r>
              <a:rPr lang="en-US" b="1" dirty="0"/>
              <a:t>CURRENT SYSTEM IN USE</a:t>
            </a:r>
            <a:r>
              <a:rPr lang="en-US" dirty="0"/>
              <a:t>: </a:t>
            </a:r>
            <a:r>
              <a:rPr lang="en-US" b="1" dirty="0">
                <a:solidFill>
                  <a:srgbClr val="FF0000"/>
                </a:solidFill>
              </a:rPr>
              <a:t>CM2.1/FLOR/HIFLOR</a:t>
            </a:r>
          </a:p>
          <a:p>
            <a:endParaRPr lang="en-US" dirty="0"/>
          </a:p>
          <a:p>
            <a:r>
              <a:rPr lang="en-US" b="1" dirty="0"/>
              <a:t>NEW SYSTEM IN DEVELOPMENT</a:t>
            </a:r>
            <a:r>
              <a:rPr lang="en-US" dirty="0"/>
              <a:t>: </a:t>
            </a:r>
            <a:r>
              <a:rPr lang="en-US" b="1" dirty="0">
                <a:solidFill>
                  <a:srgbClr val="FF0000"/>
                </a:solidFill>
              </a:rPr>
              <a:t>SPEAR</a:t>
            </a:r>
          </a:p>
        </p:txBody>
      </p:sp>
    </p:spTree>
    <p:extLst>
      <p:ext uri="{BB962C8B-B14F-4D97-AF65-F5344CB8AC3E}">
        <p14:creationId xmlns:p14="http://schemas.microsoft.com/office/powerpoint/2010/main" val="19162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1881" y="195284"/>
            <a:ext cx="8692738" cy="542968"/>
          </a:xfrm>
          <a:solidFill>
            <a:schemeClr val="accent6">
              <a:lumMod val="40000"/>
              <a:lumOff val="60000"/>
            </a:schemeClr>
          </a:solidFill>
          <a:scene3d>
            <a:camera prst="orthographicFront"/>
            <a:lightRig rig="threePt" dir="t"/>
          </a:scene3d>
          <a:sp3d>
            <a:bevelT w="165100" prst="coolSlant"/>
          </a:sp3d>
        </p:spPr>
        <p:txBody>
          <a:bodyPr>
            <a:noAutofit/>
          </a:bodyPr>
          <a:lstStyle/>
          <a:p>
            <a:r>
              <a:rPr lang="en-US" sz="2400" b="1" dirty="0">
                <a:solidFill>
                  <a:schemeClr val="tx1"/>
                </a:solidFill>
                <a:effectLst/>
                <a:latin typeface="+mn-lt"/>
              </a:rPr>
              <a:t>GFDL Seasonal to Decadal </a:t>
            </a:r>
            <a:r>
              <a:rPr lang="en-US" sz="2400" b="1" dirty="0">
                <a:solidFill>
                  <a:schemeClr val="tx1"/>
                </a:solidFill>
                <a:effectLst/>
                <a:latin typeface="+mj-lt"/>
              </a:rPr>
              <a:t>Prediction and Research Systems</a:t>
            </a:r>
            <a:endParaRPr lang="en-US" sz="2400" b="1" i="1" dirty="0">
              <a:solidFill>
                <a:schemeClr val="tx1"/>
              </a:solidFill>
              <a:effectLst/>
              <a:latin typeface="+mj-lt"/>
            </a:endParaRPr>
          </a:p>
        </p:txBody>
      </p:sp>
      <p:sp>
        <p:nvSpPr>
          <p:cNvPr id="3" name="TextBox 2"/>
          <p:cNvSpPr txBox="1"/>
          <p:nvPr/>
        </p:nvSpPr>
        <p:spPr>
          <a:xfrm>
            <a:off x="3515193" y="3477718"/>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 xmlns:a16="http://schemas.microsoft.com/office/drawing/2014/main" id="{0000956C-7B8E-0141-8269-9FB6A3900CF5}"/>
              </a:ext>
            </a:extLst>
          </p:cNvPr>
          <p:cNvSpPr txBox="1"/>
          <p:nvPr/>
        </p:nvSpPr>
        <p:spPr>
          <a:xfrm>
            <a:off x="70339" y="2676521"/>
            <a:ext cx="9180443" cy="3724096"/>
          </a:xfrm>
          <a:prstGeom prst="rect">
            <a:avLst/>
          </a:prstGeom>
          <a:noFill/>
        </p:spPr>
        <p:txBody>
          <a:bodyPr wrap="square" rtlCol="0">
            <a:spAutoFit/>
          </a:bodyPr>
          <a:lstStyle/>
          <a:p>
            <a:endParaRPr lang="en-US" dirty="0">
              <a:solidFill>
                <a:srgbClr val="C00000"/>
              </a:solidFill>
            </a:endParaRPr>
          </a:p>
          <a:p>
            <a:pPr marL="285750" indent="-285750">
              <a:buFont typeface="Arial" panose="020B0604020202020204" pitchFamily="34" charset="0"/>
              <a:buChar char="•"/>
            </a:pPr>
            <a:r>
              <a:rPr lang="en-US" sz="1600" dirty="0"/>
              <a:t>CM2.1 and FLOR:  run each month as part of the North American Multi-Model Ensemble (NMME)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Output provided to NCEP (National Hurricane Center and Climate Prediction Center) to inform their seasonal outlooks </a:t>
            </a:r>
          </a:p>
          <a:p>
            <a:pPr marL="742950" lvl="1" indent="-285750">
              <a:buFont typeface="Arial" panose="020B0604020202020204" pitchFamily="34" charset="0"/>
              <a:buChar char="•"/>
            </a:pPr>
            <a:r>
              <a:rPr lang="en-US" sz="1600" dirty="0"/>
              <a:t>FLOR and HIFLOR</a:t>
            </a:r>
            <a:r>
              <a:rPr lang="en-US" sz="1600" baseline="30000" dirty="0"/>
              <a:t>1</a:t>
            </a:r>
            <a:r>
              <a:rPr lang="en-US" sz="1600" dirty="0"/>
              <a:t> for hurricanes</a:t>
            </a:r>
          </a:p>
          <a:p>
            <a:pPr marL="742950" lvl="1" indent="-285750">
              <a:buFont typeface="Arial" panose="020B0604020202020204" pitchFamily="34" charset="0"/>
              <a:buChar char="•"/>
            </a:pPr>
            <a:r>
              <a:rPr lang="en-US" sz="1600" dirty="0"/>
              <a:t>CM2.1 and FLOR for other climate outlooks, including precipitation and temperature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Ocean reanalysis also provided to NCEP for Multiple Ocean Reanalysis Project</a:t>
            </a:r>
          </a:p>
          <a:p>
            <a:endParaRPr lang="en-US" dirty="0"/>
          </a:p>
          <a:p>
            <a:endParaRPr lang="en-US" dirty="0"/>
          </a:p>
          <a:p>
            <a:r>
              <a:rPr lang="en-US" b="1" u="sng" dirty="0">
                <a:solidFill>
                  <a:srgbClr val="C00000"/>
                </a:solidFill>
              </a:rPr>
              <a:t>Key point: </a:t>
            </a:r>
            <a:r>
              <a:rPr lang="en-US" b="1" dirty="0"/>
              <a:t>These prediction systems are made possible through harvesting the fruits of a decades long research effort on </a:t>
            </a:r>
            <a:r>
              <a:rPr lang="en-US" b="1" dirty="0">
                <a:solidFill>
                  <a:srgbClr val="7030A0"/>
                </a:solidFill>
              </a:rPr>
              <a:t>INITIALIZATION SYSTEMS </a:t>
            </a:r>
            <a:r>
              <a:rPr lang="en-US" b="1" dirty="0"/>
              <a:t>and </a:t>
            </a:r>
            <a:r>
              <a:rPr lang="en-US" b="1" dirty="0">
                <a:solidFill>
                  <a:srgbClr val="7030A0"/>
                </a:solidFill>
              </a:rPr>
              <a:t>MODEL DEVELOPMENT</a:t>
            </a:r>
            <a:r>
              <a:rPr lang="en-US" b="1" dirty="0"/>
              <a:t>.</a:t>
            </a:r>
            <a:endParaRPr lang="en-US" dirty="0"/>
          </a:p>
          <a:p>
            <a:pPr marL="342900" indent="-342900">
              <a:buAutoNum type="arabicPeriod"/>
            </a:pPr>
            <a:endParaRPr lang="en-US" dirty="0"/>
          </a:p>
        </p:txBody>
      </p:sp>
      <p:graphicFrame>
        <p:nvGraphicFramePr>
          <p:cNvPr id="6" name="Table 5">
            <a:extLst>
              <a:ext uri="{FF2B5EF4-FFF2-40B4-BE49-F238E27FC236}">
                <a16:creationId xmlns="" xmlns:a16="http://schemas.microsoft.com/office/drawing/2014/main" id="{83719ECC-753E-2A41-ACFB-D1C440BD72B0}"/>
              </a:ext>
            </a:extLst>
          </p:cNvPr>
          <p:cNvGraphicFramePr>
            <a:graphicFrameLocks noGrp="1"/>
          </p:cNvGraphicFramePr>
          <p:nvPr>
            <p:extLst>
              <p:ext uri="{D42A27DB-BD31-4B8C-83A1-F6EECF244321}">
                <p14:modId xmlns:p14="http://schemas.microsoft.com/office/powerpoint/2010/main" val="3723015863"/>
              </p:ext>
            </p:extLst>
          </p:nvPr>
        </p:nvGraphicFramePr>
        <p:xfrm>
          <a:off x="1788508" y="923921"/>
          <a:ext cx="4589929" cy="1752600"/>
        </p:xfrm>
        <a:graphic>
          <a:graphicData uri="http://schemas.openxmlformats.org/drawingml/2006/table">
            <a:tbl>
              <a:tblPr firstRow="1" bandRow="1">
                <a:tableStyleId>{5C22544A-7EE6-4342-B048-85BDC9FD1C3A}</a:tableStyleId>
              </a:tblPr>
              <a:tblGrid>
                <a:gridCol w="1593477">
                  <a:extLst>
                    <a:ext uri="{9D8B030D-6E8A-4147-A177-3AD203B41FA5}">
                      <a16:colId xmlns="" xmlns:a16="http://schemas.microsoft.com/office/drawing/2014/main" val="2042676824"/>
                    </a:ext>
                  </a:extLst>
                </a:gridCol>
                <a:gridCol w="1593477">
                  <a:extLst>
                    <a:ext uri="{9D8B030D-6E8A-4147-A177-3AD203B41FA5}">
                      <a16:colId xmlns="" xmlns:a16="http://schemas.microsoft.com/office/drawing/2014/main" val="4094934729"/>
                    </a:ext>
                  </a:extLst>
                </a:gridCol>
                <a:gridCol w="1402975">
                  <a:extLst>
                    <a:ext uri="{9D8B030D-6E8A-4147-A177-3AD203B41FA5}">
                      <a16:colId xmlns="" xmlns:a16="http://schemas.microsoft.com/office/drawing/2014/main" val="2831902180"/>
                    </a:ext>
                  </a:extLst>
                </a:gridCol>
              </a:tblGrid>
              <a:tr h="387275">
                <a:tc>
                  <a:txBody>
                    <a:bodyPr/>
                    <a:lstStyle/>
                    <a:p>
                      <a:endParaRPr lang="en-US" dirty="0"/>
                    </a:p>
                  </a:txBody>
                  <a:tcPr/>
                </a:tc>
                <a:tc>
                  <a:txBody>
                    <a:bodyPr/>
                    <a:lstStyle/>
                    <a:p>
                      <a:r>
                        <a:rPr lang="en-US" dirty="0"/>
                        <a:t>Atmosphere resolution</a:t>
                      </a:r>
                    </a:p>
                  </a:txBody>
                  <a:tcPr/>
                </a:tc>
                <a:tc>
                  <a:txBody>
                    <a:bodyPr/>
                    <a:lstStyle/>
                    <a:p>
                      <a:r>
                        <a:rPr lang="en-US" dirty="0"/>
                        <a:t>Ocean resolution</a:t>
                      </a:r>
                    </a:p>
                  </a:txBody>
                  <a:tcPr/>
                </a:tc>
                <a:extLst>
                  <a:ext uri="{0D108BD9-81ED-4DB2-BD59-A6C34878D82A}">
                    <a16:rowId xmlns="" xmlns:a16="http://schemas.microsoft.com/office/drawing/2014/main" val="2353947734"/>
                  </a:ext>
                </a:extLst>
              </a:tr>
              <a:tr h="370840">
                <a:tc>
                  <a:txBody>
                    <a:bodyPr/>
                    <a:lstStyle/>
                    <a:p>
                      <a:r>
                        <a:rPr lang="en-US" b="1" dirty="0"/>
                        <a:t>CM2.1</a:t>
                      </a:r>
                    </a:p>
                  </a:txBody>
                  <a:tcPr/>
                </a:tc>
                <a:tc>
                  <a:txBody>
                    <a:bodyPr/>
                    <a:lstStyle/>
                    <a:p>
                      <a:r>
                        <a:rPr lang="en-US" dirty="0"/>
                        <a:t>200 km</a:t>
                      </a:r>
                    </a:p>
                  </a:txBody>
                  <a:tcPr/>
                </a:tc>
                <a:tc>
                  <a:txBody>
                    <a:bodyPr/>
                    <a:lstStyle/>
                    <a:p>
                      <a:r>
                        <a:rPr lang="en-US" dirty="0"/>
                        <a:t>1</a:t>
                      </a:r>
                      <a:r>
                        <a:rPr lang="en-US" baseline="30000" dirty="0"/>
                        <a:t>o</a:t>
                      </a:r>
                    </a:p>
                  </a:txBody>
                  <a:tcPr/>
                </a:tc>
                <a:extLst>
                  <a:ext uri="{0D108BD9-81ED-4DB2-BD59-A6C34878D82A}">
                    <a16:rowId xmlns="" xmlns:a16="http://schemas.microsoft.com/office/drawing/2014/main" val="1642586670"/>
                  </a:ext>
                </a:extLst>
              </a:tr>
              <a:tr h="370840">
                <a:tc>
                  <a:txBody>
                    <a:bodyPr/>
                    <a:lstStyle/>
                    <a:p>
                      <a:r>
                        <a:rPr lang="en-US" b="1" dirty="0"/>
                        <a:t>FLOR</a:t>
                      </a:r>
                    </a:p>
                  </a:txBody>
                  <a:tcPr/>
                </a:tc>
                <a:tc>
                  <a:txBody>
                    <a:bodyPr/>
                    <a:lstStyle/>
                    <a:p>
                      <a:r>
                        <a:rPr lang="en-US" dirty="0"/>
                        <a:t>50 km</a:t>
                      </a:r>
                    </a:p>
                  </a:txBody>
                  <a:tcPr/>
                </a:tc>
                <a:tc>
                  <a:txBody>
                    <a:bodyPr/>
                    <a:lstStyle/>
                    <a:p>
                      <a:r>
                        <a:rPr lang="en-US" dirty="0"/>
                        <a:t>1</a:t>
                      </a:r>
                      <a:r>
                        <a:rPr lang="en-US" baseline="30000" dirty="0"/>
                        <a:t>o</a:t>
                      </a:r>
                    </a:p>
                  </a:txBody>
                  <a:tcPr/>
                </a:tc>
                <a:extLst>
                  <a:ext uri="{0D108BD9-81ED-4DB2-BD59-A6C34878D82A}">
                    <a16:rowId xmlns="" xmlns:a16="http://schemas.microsoft.com/office/drawing/2014/main" val="4226446426"/>
                  </a:ext>
                </a:extLst>
              </a:tr>
              <a:tr h="370840">
                <a:tc>
                  <a:txBody>
                    <a:bodyPr/>
                    <a:lstStyle/>
                    <a:p>
                      <a:r>
                        <a:rPr lang="en-US" b="1" dirty="0"/>
                        <a:t>HIFLOR</a:t>
                      </a:r>
                    </a:p>
                  </a:txBody>
                  <a:tcPr/>
                </a:tc>
                <a:tc>
                  <a:txBody>
                    <a:bodyPr/>
                    <a:lstStyle/>
                    <a:p>
                      <a:r>
                        <a:rPr lang="en-US" dirty="0"/>
                        <a:t>25 km</a:t>
                      </a:r>
                    </a:p>
                  </a:txBody>
                  <a:tcPr/>
                </a:tc>
                <a:tc>
                  <a:txBody>
                    <a:bodyPr/>
                    <a:lstStyle/>
                    <a:p>
                      <a:r>
                        <a:rPr lang="en-US" dirty="0"/>
                        <a:t>1</a:t>
                      </a:r>
                      <a:r>
                        <a:rPr lang="en-US" baseline="30000" dirty="0"/>
                        <a:t>o</a:t>
                      </a:r>
                    </a:p>
                  </a:txBody>
                  <a:tcPr/>
                </a:tc>
                <a:extLst>
                  <a:ext uri="{0D108BD9-81ED-4DB2-BD59-A6C34878D82A}">
                    <a16:rowId xmlns="" xmlns:a16="http://schemas.microsoft.com/office/drawing/2014/main" val="947625679"/>
                  </a:ext>
                </a:extLst>
              </a:tr>
            </a:tbl>
          </a:graphicData>
        </a:graphic>
      </p:graphicFrame>
      <p:sp>
        <p:nvSpPr>
          <p:cNvPr id="4" name="TextBox 3">
            <a:extLst>
              <a:ext uri="{FF2B5EF4-FFF2-40B4-BE49-F238E27FC236}">
                <a16:creationId xmlns="" xmlns:a16="http://schemas.microsoft.com/office/drawing/2014/main" id="{3D341F53-0DF9-4242-8C81-91A555FE2571}"/>
              </a:ext>
            </a:extLst>
          </p:cNvPr>
          <p:cNvSpPr txBox="1"/>
          <p:nvPr/>
        </p:nvSpPr>
        <p:spPr>
          <a:xfrm>
            <a:off x="381837" y="6488668"/>
            <a:ext cx="5468228" cy="369332"/>
          </a:xfrm>
          <a:prstGeom prst="rect">
            <a:avLst/>
          </a:prstGeom>
          <a:noFill/>
        </p:spPr>
        <p:txBody>
          <a:bodyPr wrap="none" rtlCol="0">
            <a:spAutoFit/>
          </a:bodyPr>
          <a:lstStyle/>
          <a:p>
            <a:r>
              <a:rPr lang="en-US" baseline="30000" dirty="0"/>
              <a:t>1</a:t>
            </a:r>
            <a:r>
              <a:rPr lang="en-US" dirty="0"/>
              <a:t> Due to computational cost, HIFLOR is not run routinely</a:t>
            </a:r>
          </a:p>
        </p:txBody>
      </p:sp>
      <p:cxnSp>
        <p:nvCxnSpPr>
          <p:cNvPr id="8" name="Straight Connector 7">
            <a:extLst>
              <a:ext uri="{FF2B5EF4-FFF2-40B4-BE49-F238E27FC236}">
                <a16:creationId xmlns="" xmlns:a16="http://schemas.microsoft.com/office/drawing/2014/main" id="{1AC66D3D-54AB-164C-B682-7817B5538D35}"/>
              </a:ext>
            </a:extLst>
          </p:cNvPr>
          <p:cNvCxnSpPr/>
          <p:nvPr/>
        </p:nvCxnSpPr>
        <p:spPr>
          <a:xfrm>
            <a:off x="183623" y="6398922"/>
            <a:ext cx="202885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776817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936E3ED-C7C6-4C82-AE04-AD06180781D7}" type="slidenum">
              <a:rPr lang="en-US" smtClean="0"/>
              <a:pPr/>
              <a:t>6</a:t>
            </a:fld>
            <a:endParaRPr lang="en-US"/>
          </a:p>
        </p:txBody>
      </p:sp>
      <p:sp>
        <p:nvSpPr>
          <p:cNvPr id="15" name="TextBox 14"/>
          <p:cNvSpPr txBox="1"/>
          <p:nvPr/>
        </p:nvSpPr>
        <p:spPr>
          <a:xfrm>
            <a:off x="4903136" y="1583094"/>
            <a:ext cx="4240864" cy="923330"/>
          </a:xfrm>
          <a:prstGeom prst="rect">
            <a:avLst/>
          </a:prstGeom>
          <a:noFill/>
        </p:spPr>
        <p:txBody>
          <a:bodyPr wrap="square" rtlCol="0">
            <a:spAutoFit/>
          </a:bodyPr>
          <a:lstStyle/>
          <a:p>
            <a:r>
              <a:rPr lang="en-US" dirty="0"/>
              <a:t>A few months in advance, </a:t>
            </a:r>
            <a:r>
              <a:rPr lang="en-US" dirty="0" err="1"/>
              <a:t>HiFLOR</a:t>
            </a:r>
            <a:r>
              <a:rPr lang="en-US" dirty="0"/>
              <a:t> predicted an unusually large number of Atlantic Major Hurricanes for the 2017 summer.</a:t>
            </a:r>
          </a:p>
        </p:txBody>
      </p:sp>
      <p:pic>
        <p:nvPicPr>
          <p:cNvPr id="5" name="Picture 4" descr="Fig01a_track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4" y="1163876"/>
            <a:ext cx="4739193" cy="2676604"/>
          </a:xfrm>
          <a:prstGeom prst="rect">
            <a:avLst/>
          </a:prstGeom>
        </p:spPr>
      </p:pic>
      <p:sp>
        <p:nvSpPr>
          <p:cNvPr id="19" name="TextBox 18"/>
          <p:cNvSpPr txBox="1"/>
          <p:nvPr/>
        </p:nvSpPr>
        <p:spPr>
          <a:xfrm>
            <a:off x="779593" y="809784"/>
            <a:ext cx="3102081" cy="369332"/>
          </a:xfrm>
          <a:prstGeom prst="rect">
            <a:avLst/>
          </a:prstGeom>
          <a:noFill/>
        </p:spPr>
        <p:txBody>
          <a:bodyPr wrap="none" rtlCol="0">
            <a:spAutoFit/>
          </a:bodyPr>
          <a:lstStyle/>
          <a:p>
            <a:r>
              <a:rPr lang="en-US" dirty="0"/>
              <a:t>Observed Storm Tracks in 2017</a:t>
            </a:r>
          </a:p>
        </p:txBody>
      </p:sp>
      <p:pic>
        <p:nvPicPr>
          <p:cNvPr id="14" name="Picture 13" descr="Fig01b_obs_C345_lmon0_mdln5_JASON.png">
            <a:extLst>
              <a:ext uri="{FF2B5EF4-FFF2-40B4-BE49-F238E27FC236}">
                <a16:creationId xmlns="" xmlns:a16="http://schemas.microsoft.com/office/drawing/2014/main" id="{22E6E6B9-6E72-1B45-92D9-E4B370E8262C}"/>
              </a:ext>
            </a:extLst>
          </p:cNvPr>
          <p:cNvPicPr>
            <a:picLocks noChangeAspect="1"/>
          </p:cNvPicPr>
          <p:nvPr/>
        </p:nvPicPr>
        <p:blipFill rotWithShape="1">
          <a:blip r:embed="rId3">
            <a:extLst>
              <a:ext uri="{28A0092B-C50C-407E-A947-70E740481C1C}">
                <a14:useLocalDpi xmlns:a14="http://schemas.microsoft.com/office/drawing/2010/main" val="0"/>
              </a:ext>
            </a:extLst>
          </a:blip>
          <a:srcRect l="4445" t="18014" r="6388" b="6085"/>
          <a:stretch/>
        </p:blipFill>
        <p:spPr>
          <a:xfrm>
            <a:off x="-33867" y="4460240"/>
            <a:ext cx="4608407" cy="2303161"/>
          </a:xfrm>
          <a:prstGeom prst="rect">
            <a:avLst/>
          </a:prstGeom>
        </p:spPr>
      </p:pic>
      <p:sp>
        <p:nvSpPr>
          <p:cNvPr id="16" name="TextBox 15">
            <a:extLst>
              <a:ext uri="{FF2B5EF4-FFF2-40B4-BE49-F238E27FC236}">
                <a16:creationId xmlns="" xmlns:a16="http://schemas.microsoft.com/office/drawing/2014/main" id="{9A90BBD8-6B18-CA46-9597-B1302F760AB3}"/>
              </a:ext>
            </a:extLst>
          </p:cNvPr>
          <p:cNvSpPr txBox="1"/>
          <p:nvPr/>
        </p:nvSpPr>
        <p:spPr>
          <a:xfrm>
            <a:off x="658997" y="4134564"/>
            <a:ext cx="3222677" cy="369332"/>
          </a:xfrm>
          <a:prstGeom prst="rect">
            <a:avLst/>
          </a:prstGeom>
          <a:noFill/>
        </p:spPr>
        <p:txBody>
          <a:bodyPr wrap="none" rtlCol="0">
            <a:spAutoFit/>
          </a:bodyPr>
          <a:lstStyle/>
          <a:p>
            <a:r>
              <a:rPr lang="en-US" dirty="0"/>
              <a:t>Observed MH Density Anomaly </a:t>
            </a:r>
          </a:p>
        </p:txBody>
      </p:sp>
      <p:pic>
        <p:nvPicPr>
          <p:cNvPr id="20" name="Picture 19">
            <a:extLst>
              <a:ext uri="{FF2B5EF4-FFF2-40B4-BE49-F238E27FC236}">
                <a16:creationId xmlns="" xmlns:a16="http://schemas.microsoft.com/office/drawing/2014/main" id="{105A5439-E926-8343-941E-78281649ED5E}"/>
              </a:ext>
            </a:extLst>
          </p:cNvPr>
          <p:cNvPicPr>
            <a:picLocks noChangeAspect="1"/>
          </p:cNvPicPr>
          <p:nvPr/>
        </p:nvPicPr>
        <p:blipFill rotWithShape="1">
          <a:blip r:embed="rId4"/>
          <a:srcRect t="5000"/>
          <a:stretch/>
        </p:blipFill>
        <p:spPr>
          <a:xfrm>
            <a:off x="4574540" y="4460240"/>
            <a:ext cx="4569460" cy="2284730"/>
          </a:xfrm>
          <a:prstGeom prst="rect">
            <a:avLst/>
          </a:prstGeom>
        </p:spPr>
      </p:pic>
      <p:sp>
        <p:nvSpPr>
          <p:cNvPr id="21" name="TextBox 20">
            <a:extLst>
              <a:ext uri="{FF2B5EF4-FFF2-40B4-BE49-F238E27FC236}">
                <a16:creationId xmlns="" xmlns:a16="http://schemas.microsoft.com/office/drawing/2014/main" id="{D74B1D42-DB87-3A47-99BB-815BF85B0C17}"/>
              </a:ext>
            </a:extLst>
          </p:cNvPr>
          <p:cNvSpPr txBox="1"/>
          <p:nvPr/>
        </p:nvSpPr>
        <p:spPr>
          <a:xfrm>
            <a:off x="5423483" y="4174648"/>
            <a:ext cx="3165547" cy="369332"/>
          </a:xfrm>
          <a:prstGeom prst="rect">
            <a:avLst/>
          </a:prstGeom>
          <a:noFill/>
        </p:spPr>
        <p:txBody>
          <a:bodyPr wrap="none" rtlCol="0">
            <a:spAutoFit/>
          </a:bodyPr>
          <a:lstStyle/>
          <a:p>
            <a:r>
              <a:rPr lang="en-US" dirty="0"/>
              <a:t>Predicted MH Density Anomaly </a:t>
            </a:r>
          </a:p>
        </p:txBody>
      </p:sp>
      <p:sp>
        <p:nvSpPr>
          <p:cNvPr id="3" name="TextBox 2">
            <a:extLst>
              <a:ext uri="{FF2B5EF4-FFF2-40B4-BE49-F238E27FC236}">
                <a16:creationId xmlns="" xmlns:a16="http://schemas.microsoft.com/office/drawing/2014/main" id="{A4C254FA-2D20-0B49-A752-68C742DE82B7}"/>
              </a:ext>
            </a:extLst>
          </p:cNvPr>
          <p:cNvSpPr txBox="1"/>
          <p:nvPr/>
        </p:nvSpPr>
        <p:spPr>
          <a:xfrm>
            <a:off x="331833" y="38239"/>
            <a:ext cx="8257197" cy="461665"/>
          </a:xfrm>
          <a:prstGeom prst="rect">
            <a:avLst/>
          </a:prstGeom>
          <a:noFill/>
        </p:spPr>
        <p:txBody>
          <a:bodyPr wrap="none" rtlCol="0">
            <a:spAutoFit/>
          </a:bodyPr>
          <a:lstStyle/>
          <a:p>
            <a:r>
              <a:rPr lang="en-US" sz="2400" b="1" dirty="0"/>
              <a:t>Real-Time Seasonal Hurricane Prediction for 2017 </a:t>
            </a:r>
            <a:r>
              <a:rPr lang="en-US" sz="1400" i="1" dirty="0"/>
              <a:t>(Initialized 1 July, 2017)</a:t>
            </a:r>
          </a:p>
        </p:txBody>
      </p:sp>
      <p:sp>
        <p:nvSpPr>
          <p:cNvPr id="11" name="TextBox 10">
            <a:extLst>
              <a:ext uri="{FF2B5EF4-FFF2-40B4-BE49-F238E27FC236}">
                <a16:creationId xmlns="" xmlns:a16="http://schemas.microsoft.com/office/drawing/2014/main" id="{0EF4FFA7-A1CD-904B-8FCD-D0F177F0B2D2}"/>
              </a:ext>
            </a:extLst>
          </p:cNvPr>
          <p:cNvSpPr txBox="1"/>
          <p:nvPr/>
        </p:nvSpPr>
        <p:spPr>
          <a:xfrm>
            <a:off x="6859270" y="436909"/>
            <a:ext cx="2266005" cy="338554"/>
          </a:xfrm>
          <a:prstGeom prst="rect">
            <a:avLst/>
          </a:prstGeom>
          <a:noFill/>
        </p:spPr>
        <p:txBody>
          <a:bodyPr wrap="none" rtlCol="0">
            <a:spAutoFit/>
          </a:bodyPr>
          <a:lstStyle/>
          <a:p>
            <a:r>
              <a:rPr lang="en-US" sz="1600" dirty="0"/>
              <a:t>Courtesy: Hiro Murakami</a:t>
            </a:r>
          </a:p>
        </p:txBody>
      </p:sp>
      <p:sp>
        <p:nvSpPr>
          <p:cNvPr id="12" name="TextBox 11">
            <a:extLst>
              <a:ext uri="{FF2B5EF4-FFF2-40B4-BE49-F238E27FC236}">
                <a16:creationId xmlns="" xmlns:a16="http://schemas.microsoft.com/office/drawing/2014/main" id="{916B59DB-28B4-2043-93FF-5E01C5B33301}"/>
              </a:ext>
            </a:extLst>
          </p:cNvPr>
          <p:cNvSpPr txBox="1"/>
          <p:nvPr/>
        </p:nvSpPr>
        <p:spPr>
          <a:xfrm>
            <a:off x="6256101" y="3342869"/>
            <a:ext cx="2727798" cy="338554"/>
          </a:xfrm>
          <a:prstGeom prst="rect">
            <a:avLst/>
          </a:prstGeom>
          <a:noFill/>
        </p:spPr>
        <p:txBody>
          <a:bodyPr wrap="none" rtlCol="0">
            <a:spAutoFit/>
          </a:bodyPr>
          <a:lstStyle/>
          <a:p>
            <a:r>
              <a:rPr lang="en-US" sz="1600" i="1" dirty="0"/>
              <a:t>Murakami et al., Science, 2018</a:t>
            </a:r>
          </a:p>
        </p:txBody>
      </p:sp>
    </p:spTree>
    <p:extLst>
      <p:ext uri="{BB962C8B-B14F-4D97-AF65-F5344CB8AC3E}">
        <p14:creationId xmlns:p14="http://schemas.microsoft.com/office/powerpoint/2010/main" val="71664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dissolve">
                                      <p:cBhvr>
                                        <p:cTn id="9" dur="500"/>
                                        <p:tgtEl>
                                          <p:spTgt spid="20"/>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25C8D5A-57E1-EB41-B5BB-6A4BB72D7B2B}"/>
              </a:ext>
            </a:extLst>
          </p:cNvPr>
          <p:cNvSpPr>
            <a:spLocks noGrp="1"/>
          </p:cNvSpPr>
          <p:nvPr>
            <p:ph type="ctrTitle"/>
          </p:nvPr>
        </p:nvSpPr>
        <p:spPr>
          <a:xfrm>
            <a:off x="177762" y="114824"/>
            <a:ext cx="8805999" cy="909549"/>
          </a:xfrm>
          <a:solidFill>
            <a:schemeClr val="accent6">
              <a:lumMod val="40000"/>
              <a:lumOff val="60000"/>
            </a:schemeClr>
          </a:solidFill>
          <a:scene3d>
            <a:camera prst="orthographicFront"/>
            <a:lightRig rig="threePt" dir="t"/>
          </a:scene3d>
          <a:sp3d>
            <a:bevelT w="165100" prst="coolSlant"/>
          </a:sp3d>
        </p:spPr>
        <p:txBody>
          <a:bodyPr>
            <a:noAutofit/>
          </a:bodyPr>
          <a:lstStyle/>
          <a:p>
            <a:pPr algn="ctr"/>
            <a:r>
              <a:rPr lang="en-US" sz="2400" dirty="0">
                <a:solidFill>
                  <a:schemeClr val="tx1"/>
                </a:solidFill>
              </a:rPr>
              <a:t>Towards a </a:t>
            </a:r>
            <a:r>
              <a:rPr lang="en-US" sz="2400" b="1" u="sng" dirty="0">
                <a:solidFill>
                  <a:schemeClr val="tx1"/>
                </a:solidFill>
              </a:rPr>
              <a:t>S</a:t>
            </a:r>
            <a:r>
              <a:rPr lang="en-US" sz="2400" dirty="0">
                <a:solidFill>
                  <a:schemeClr val="tx1"/>
                </a:solidFill>
              </a:rPr>
              <a:t>eamless System for </a:t>
            </a:r>
            <a:r>
              <a:rPr lang="en-US" sz="2400" b="1" u="sng" dirty="0">
                <a:solidFill>
                  <a:schemeClr val="tx1"/>
                </a:solidFill>
              </a:rPr>
              <a:t>P</a:t>
            </a:r>
            <a:r>
              <a:rPr lang="en-US" sz="2400" dirty="0">
                <a:solidFill>
                  <a:schemeClr val="tx1"/>
                </a:solidFill>
              </a:rPr>
              <a:t>rediction and </a:t>
            </a:r>
            <a:r>
              <a:rPr lang="en-US" sz="2400" b="1" u="sng" dirty="0" err="1">
                <a:solidFill>
                  <a:schemeClr val="tx1"/>
                </a:solidFill>
              </a:rPr>
              <a:t>EA</a:t>
            </a:r>
            <a:r>
              <a:rPr lang="en-US" sz="2400" dirty="0" err="1">
                <a:solidFill>
                  <a:schemeClr val="tx1"/>
                </a:solidFill>
              </a:rPr>
              <a:t>rth</a:t>
            </a:r>
            <a:r>
              <a:rPr lang="en-US" sz="2400" dirty="0">
                <a:solidFill>
                  <a:schemeClr val="tx1"/>
                </a:solidFill>
              </a:rPr>
              <a:t> System </a:t>
            </a:r>
            <a:r>
              <a:rPr lang="en-US" sz="2400" b="1" u="sng" dirty="0">
                <a:solidFill>
                  <a:schemeClr val="tx1"/>
                </a:solidFill>
              </a:rPr>
              <a:t>R</a:t>
            </a:r>
            <a:r>
              <a:rPr lang="en-US" sz="2400" dirty="0">
                <a:solidFill>
                  <a:schemeClr val="tx1"/>
                </a:solidFill>
              </a:rPr>
              <a:t>esearch</a:t>
            </a:r>
            <a:r>
              <a:rPr lang="en-US" sz="2400" dirty="0"/>
              <a:t/>
            </a:r>
            <a:br>
              <a:rPr lang="en-US" sz="2400" dirty="0"/>
            </a:br>
            <a:r>
              <a:rPr lang="en-US" sz="2800" b="1" dirty="0">
                <a:solidFill>
                  <a:srgbClr val="FF0000"/>
                </a:solidFill>
              </a:rPr>
              <a:t>“SPEAR”</a:t>
            </a:r>
          </a:p>
        </p:txBody>
      </p:sp>
      <p:sp>
        <p:nvSpPr>
          <p:cNvPr id="5" name="TextBox 4">
            <a:extLst>
              <a:ext uri="{FF2B5EF4-FFF2-40B4-BE49-F238E27FC236}">
                <a16:creationId xmlns="" xmlns:a16="http://schemas.microsoft.com/office/drawing/2014/main" id="{0BBF292C-8C0F-8848-A3CC-6B67552FAC8C}"/>
              </a:ext>
            </a:extLst>
          </p:cNvPr>
          <p:cNvSpPr txBox="1"/>
          <p:nvPr/>
        </p:nvSpPr>
        <p:spPr>
          <a:xfrm>
            <a:off x="0" y="1174377"/>
            <a:ext cx="8445069" cy="1908215"/>
          </a:xfrm>
          <a:prstGeom prst="rect">
            <a:avLst/>
          </a:prstGeom>
          <a:noFill/>
        </p:spPr>
        <p:txBody>
          <a:bodyPr wrap="none" rtlCol="0">
            <a:spAutoFit/>
          </a:bodyPr>
          <a:lstStyle/>
          <a:p>
            <a:r>
              <a:rPr lang="en-US" sz="1600" dirty="0">
                <a:sym typeface="Wingdings" pitchFamily="2" charset="2"/>
              </a:rPr>
              <a:t> </a:t>
            </a:r>
            <a:r>
              <a:rPr lang="en-US" sz="1600" dirty="0"/>
              <a:t>Using latest generation component models to build next generation seamless prediction system.</a:t>
            </a:r>
          </a:p>
          <a:p>
            <a:r>
              <a:rPr lang="en-US" sz="1600" dirty="0"/>
              <a:t>The building blocks are AM4/FV3 (atmosphere), MOM6 (ocean), SIS2 (sea ice), LM4 (land)</a:t>
            </a:r>
          </a:p>
          <a:p>
            <a:endParaRPr lang="en-US" dirty="0"/>
          </a:p>
          <a:p>
            <a:r>
              <a:rPr lang="en-US" b="1" u="sng" dirty="0"/>
              <a:t>Drivers:</a:t>
            </a:r>
          </a:p>
          <a:p>
            <a:pPr marL="285750" indent="-285750">
              <a:buFont typeface="Arial" panose="020B0604020202020204" pitchFamily="34" charset="0"/>
              <a:buChar char="•"/>
            </a:pPr>
            <a:r>
              <a:rPr lang="en-US" sz="1600" dirty="0"/>
              <a:t>Advances in scientific understanding, physics, and </a:t>
            </a:r>
            <a:r>
              <a:rPr lang="en-US" sz="1600" dirty="0" err="1"/>
              <a:t>numerics</a:t>
            </a:r>
            <a:endParaRPr lang="en-US" sz="1600" dirty="0"/>
          </a:p>
          <a:p>
            <a:pPr marL="285750" indent="-285750">
              <a:buFont typeface="Arial" panose="020B0604020202020204" pitchFamily="34" charset="0"/>
              <a:buChar char="•"/>
            </a:pPr>
            <a:r>
              <a:rPr lang="en-US" sz="1600" dirty="0"/>
              <a:t>User needs for improved predictions across scales, especially for extremes and regional scales</a:t>
            </a:r>
          </a:p>
          <a:p>
            <a:endParaRPr lang="en-US" dirty="0"/>
          </a:p>
        </p:txBody>
      </p:sp>
      <p:graphicFrame>
        <p:nvGraphicFramePr>
          <p:cNvPr id="6" name="Table 5">
            <a:extLst>
              <a:ext uri="{FF2B5EF4-FFF2-40B4-BE49-F238E27FC236}">
                <a16:creationId xmlns="" xmlns:a16="http://schemas.microsoft.com/office/drawing/2014/main" id="{4458CB48-833C-E44A-AAAA-FAB82E2E8851}"/>
              </a:ext>
            </a:extLst>
          </p:cNvPr>
          <p:cNvGraphicFramePr>
            <a:graphicFrameLocks noGrp="1"/>
          </p:cNvGraphicFramePr>
          <p:nvPr>
            <p:extLst>
              <p:ext uri="{D42A27DB-BD31-4B8C-83A1-F6EECF244321}">
                <p14:modId xmlns:p14="http://schemas.microsoft.com/office/powerpoint/2010/main" val="273607124"/>
              </p:ext>
            </p:extLst>
          </p:nvPr>
        </p:nvGraphicFramePr>
        <p:xfrm>
          <a:off x="127854" y="2918396"/>
          <a:ext cx="8805998" cy="2296160"/>
        </p:xfrm>
        <a:graphic>
          <a:graphicData uri="http://schemas.openxmlformats.org/drawingml/2006/table">
            <a:tbl>
              <a:tblPr firstRow="1" bandRow="1">
                <a:tableStyleId>{5C22544A-7EE6-4342-B048-85BDC9FD1C3A}</a:tableStyleId>
              </a:tblPr>
              <a:tblGrid>
                <a:gridCol w="1618746">
                  <a:extLst>
                    <a:ext uri="{9D8B030D-6E8A-4147-A177-3AD203B41FA5}">
                      <a16:colId xmlns="" xmlns:a16="http://schemas.microsoft.com/office/drawing/2014/main" val="2042676824"/>
                    </a:ext>
                  </a:extLst>
                </a:gridCol>
                <a:gridCol w="1387366">
                  <a:extLst>
                    <a:ext uri="{9D8B030D-6E8A-4147-A177-3AD203B41FA5}">
                      <a16:colId xmlns="" xmlns:a16="http://schemas.microsoft.com/office/drawing/2014/main" val="4094934729"/>
                    </a:ext>
                  </a:extLst>
                </a:gridCol>
                <a:gridCol w="1233889">
                  <a:extLst>
                    <a:ext uri="{9D8B030D-6E8A-4147-A177-3AD203B41FA5}">
                      <a16:colId xmlns="" xmlns:a16="http://schemas.microsoft.com/office/drawing/2014/main" val="2831902180"/>
                    </a:ext>
                  </a:extLst>
                </a:gridCol>
                <a:gridCol w="1685581">
                  <a:extLst>
                    <a:ext uri="{9D8B030D-6E8A-4147-A177-3AD203B41FA5}">
                      <a16:colId xmlns="" xmlns:a16="http://schemas.microsoft.com/office/drawing/2014/main" val="2396508746"/>
                    </a:ext>
                  </a:extLst>
                </a:gridCol>
                <a:gridCol w="2880416">
                  <a:extLst>
                    <a:ext uri="{9D8B030D-6E8A-4147-A177-3AD203B41FA5}">
                      <a16:colId xmlns="" xmlns:a16="http://schemas.microsoft.com/office/drawing/2014/main" val="2216581897"/>
                    </a:ext>
                  </a:extLst>
                </a:gridCol>
              </a:tblGrid>
              <a:tr h="387275">
                <a:tc>
                  <a:txBody>
                    <a:bodyPr/>
                    <a:lstStyle/>
                    <a:p>
                      <a:endParaRPr lang="en-US" dirty="0"/>
                    </a:p>
                  </a:txBody>
                  <a:tcPr/>
                </a:tc>
                <a:tc>
                  <a:txBody>
                    <a:bodyPr/>
                    <a:lstStyle/>
                    <a:p>
                      <a:r>
                        <a:rPr lang="en-US" dirty="0"/>
                        <a:t>Atmosphere resolution</a:t>
                      </a:r>
                    </a:p>
                  </a:txBody>
                  <a:tcPr/>
                </a:tc>
                <a:tc>
                  <a:txBody>
                    <a:bodyPr/>
                    <a:lstStyle/>
                    <a:p>
                      <a:r>
                        <a:rPr lang="en-US" dirty="0"/>
                        <a:t>Ocean resolution</a:t>
                      </a:r>
                    </a:p>
                  </a:txBody>
                  <a:tcPr/>
                </a:tc>
                <a:tc>
                  <a:txBody>
                    <a:bodyPr/>
                    <a:lstStyle/>
                    <a:p>
                      <a:r>
                        <a:rPr lang="en-US" dirty="0"/>
                        <a:t>Model Development</a:t>
                      </a:r>
                    </a:p>
                    <a:p>
                      <a:r>
                        <a:rPr lang="en-US" dirty="0"/>
                        <a:t>Status</a:t>
                      </a:r>
                    </a:p>
                  </a:txBody>
                  <a:tcPr/>
                </a:tc>
                <a:tc>
                  <a:txBody>
                    <a:bodyPr/>
                    <a:lstStyle/>
                    <a:p>
                      <a:r>
                        <a:rPr lang="en-US" dirty="0"/>
                        <a:t>Reforecasts</a:t>
                      </a:r>
                    </a:p>
                  </a:txBody>
                  <a:tcPr/>
                </a:tc>
                <a:extLst>
                  <a:ext uri="{0D108BD9-81ED-4DB2-BD59-A6C34878D82A}">
                    <a16:rowId xmlns="" xmlns:a16="http://schemas.microsoft.com/office/drawing/2014/main" val="2353947734"/>
                  </a:ext>
                </a:extLst>
              </a:tr>
              <a:tr h="370840">
                <a:tc>
                  <a:txBody>
                    <a:bodyPr/>
                    <a:lstStyle/>
                    <a:p>
                      <a:r>
                        <a:rPr lang="en-US" b="1" dirty="0"/>
                        <a:t>SPEAR_LO</a:t>
                      </a:r>
                    </a:p>
                  </a:txBody>
                  <a:tcPr/>
                </a:tc>
                <a:tc>
                  <a:txBody>
                    <a:bodyPr/>
                    <a:lstStyle/>
                    <a:p>
                      <a:r>
                        <a:rPr lang="en-US" dirty="0"/>
                        <a:t>100 km</a:t>
                      </a:r>
                    </a:p>
                  </a:txBody>
                  <a:tcPr/>
                </a:tc>
                <a:tc>
                  <a:txBody>
                    <a:bodyPr/>
                    <a:lstStyle/>
                    <a:p>
                      <a:r>
                        <a:rPr lang="en-US" dirty="0"/>
                        <a:t>1</a:t>
                      </a:r>
                      <a:r>
                        <a:rPr lang="en-US" baseline="30000" dirty="0"/>
                        <a:t>o</a:t>
                      </a:r>
                    </a:p>
                  </a:txBody>
                  <a:tcPr/>
                </a:tc>
                <a:tc>
                  <a:txBody>
                    <a:bodyPr/>
                    <a:lstStyle/>
                    <a:p>
                      <a:r>
                        <a:rPr lang="en-US" b="1" dirty="0">
                          <a:solidFill>
                            <a:srgbClr val="00B050"/>
                          </a:solidFill>
                        </a:rPr>
                        <a:t>Completed</a:t>
                      </a:r>
                    </a:p>
                  </a:txBody>
                  <a:tcPr/>
                </a:tc>
                <a:tc>
                  <a:txBody>
                    <a:bodyPr/>
                    <a:lstStyle/>
                    <a:p>
                      <a:r>
                        <a:rPr lang="en-US" sz="1600" b="0" dirty="0">
                          <a:solidFill>
                            <a:schemeClr val="tx1"/>
                          </a:solidFill>
                        </a:rPr>
                        <a:t>Planned next 6-9 months</a:t>
                      </a:r>
                    </a:p>
                  </a:txBody>
                  <a:tcPr/>
                </a:tc>
                <a:extLst>
                  <a:ext uri="{0D108BD9-81ED-4DB2-BD59-A6C34878D82A}">
                    <a16:rowId xmlns="" xmlns:a16="http://schemas.microsoft.com/office/drawing/2014/main" val="1642586670"/>
                  </a:ext>
                </a:extLst>
              </a:tr>
              <a:tr h="370840">
                <a:tc>
                  <a:txBody>
                    <a:bodyPr/>
                    <a:lstStyle/>
                    <a:p>
                      <a:r>
                        <a:rPr lang="en-US" b="1" dirty="0"/>
                        <a:t>SPEAR_MED</a:t>
                      </a:r>
                    </a:p>
                  </a:txBody>
                  <a:tcPr/>
                </a:tc>
                <a:tc>
                  <a:txBody>
                    <a:bodyPr/>
                    <a:lstStyle/>
                    <a:p>
                      <a:r>
                        <a:rPr lang="en-US" dirty="0"/>
                        <a:t>50 km</a:t>
                      </a:r>
                    </a:p>
                  </a:txBody>
                  <a:tcPr/>
                </a:tc>
                <a:tc>
                  <a:txBody>
                    <a:bodyPr/>
                    <a:lstStyle/>
                    <a:p>
                      <a:r>
                        <a:rPr lang="en-US" dirty="0"/>
                        <a:t>1</a:t>
                      </a:r>
                      <a:r>
                        <a:rPr lang="en-US" baseline="30000" dirty="0"/>
                        <a:t>o</a:t>
                      </a:r>
                    </a:p>
                  </a:txBody>
                  <a:tcPr/>
                </a:tc>
                <a:tc>
                  <a:txBody>
                    <a:bodyPr/>
                    <a:lstStyle/>
                    <a:p>
                      <a:r>
                        <a:rPr lang="en-US" b="1" dirty="0">
                          <a:solidFill>
                            <a:srgbClr val="00B050"/>
                          </a:solidFill>
                        </a:rPr>
                        <a:t>Completed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Planned next 6-12 months</a:t>
                      </a:r>
                      <a:endParaRPr lang="en-US" sz="1600" b="0" dirty="0">
                        <a:solidFill>
                          <a:srgbClr val="00B050"/>
                        </a:solidFill>
                      </a:endParaRPr>
                    </a:p>
                  </a:txBody>
                  <a:tcPr/>
                </a:tc>
                <a:extLst>
                  <a:ext uri="{0D108BD9-81ED-4DB2-BD59-A6C34878D82A}">
                    <a16:rowId xmlns="" xmlns:a16="http://schemas.microsoft.com/office/drawing/2014/main" val="4226446426"/>
                  </a:ext>
                </a:extLst>
              </a:tr>
              <a:tr h="370840">
                <a:tc>
                  <a:txBody>
                    <a:bodyPr/>
                    <a:lstStyle/>
                    <a:p>
                      <a:r>
                        <a:rPr lang="en-US" b="1" dirty="0"/>
                        <a:t>SPEAR_HI</a:t>
                      </a:r>
                    </a:p>
                  </a:txBody>
                  <a:tcPr/>
                </a:tc>
                <a:tc>
                  <a:txBody>
                    <a:bodyPr/>
                    <a:lstStyle/>
                    <a:p>
                      <a:r>
                        <a:rPr lang="en-US" dirty="0"/>
                        <a:t>25 km</a:t>
                      </a:r>
                    </a:p>
                  </a:txBody>
                  <a:tcPr/>
                </a:tc>
                <a:tc>
                  <a:txBody>
                    <a:bodyPr/>
                    <a:lstStyle/>
                    <a:p>
                      <a:r>
                        <a:rPr lang="en-US" dirty="0"/>
                        <a:t>1</a:t>
                      </a:r>
                      <a:r>
                        <a:rPr lang="en-US" baseline="30000" dirty="0"/>
                        <a:t>o</a:t>
                      </a:r>
                    </a:p>
                  </a:txBody>
                  <a:tcPr/>
                </a:tc>
                <a:tc>
                  <a:txBody>
                    <a:bodyPr/>
                    <a:lstStyle/>
                    <a:p>
                      <a:r>
                        <a:rPr lang="en-US" b="1" dirty="0">
                          <a:solidFill>
                            <a:srgbClr val="7030A0"/>
                          </a:solidFill>
                        </a:rPr>
                        <a:t>In final development</a:t>
                      </a:r>
                    </a:p>
                  </a:txBody>
                  <a:tcPr/>
                </a:tc>
                <a:tc>
                  <a:txBody>
                    <a:bodyPr/>
                    <a:lstStyle/>
                    <a:p>
                      <a:r>
                        <a:rPr lang="en-US" sz="1600" b="0" dirty="0">
                          <a:solidFill>
                            <a:schemeClr val="tx1"/>
                          </a:solidFill>
                        </a:rPr>
                        <a:t>Very limited set planned due to computational costs</a:t>
                      </a:r>
                    </a:p>
                  </a:txBody>
                  <a:tcPr/>
                </a:tc>
                <a:extLst>
                  <a:ext uri="{0D108BD9-81ED-4DB2-BD59-A6C34878D82A}">
                    <a16:rowId xmlns="" xmlns:a16="http://schemas.microsoft.com/office/drawing/2014/main" val="947625679"/>
                  </a:ext>
                </a:extLst>
              </a:tr>
            </a:tbl>
          </a:graphicData>
        </a:graphic>
      </p:graphicFrame>
      <p:sp>
        <p:nvSpPr>
          <p:cNvPr id="7" name="TextBox 6">
            <a:extLst>
              <a:ext uri="{FF2B5EF4-FFF2-40B4-BE49-F238E27FC236}">
                <a16:creationId xmlns="" xmlns:a16="http://schemas.microsoft.com/office/drawing/2014/main" id="{88FC5F0C-A832-6B40-BF46-BCDA30757A66}"/>
              </a:ext>
            </a:extLst>
          </p:cNvPr>
          <p:cNvSpPr txBox="1"/>
          <p:nvPr/>
        </p:nvSpPr>
        <p:spPr>
          <a:xfrm>
            <a:off x="177762" y="5337901"/>
            <a:ext cx="8966238" cy="1631216"/>
          </a:xfrm>
          <a:prstGeom prst="rect">
            <a:avLst/>
          </a:prstGeom>
          <a:noFill/>
        </p:spPr>
        <p:txBody>
          <a:bodyPr wrap="square" rtlCol="0">
            <a:spAutoFit/>
          </a:bodyPr>
          <a:lstStyle/>
          <a:p>
            <a:r>
              <a:rPr lang="en-US" b="1" u="sng" dirty="0"/>
              <a:t>Longer term plans for seamless prediction:</a:t>
            </a:r>
            <a:endParaRPr lang="en-US" sz="1600" dirty="0"/>
          </a:p>
          <a:p>
            <a:pPr marL="285750" indent="-285750">
              <a:buFont typeface="Arial" panose="020B0604020202020204" pitchFamily="34" charset="0"/>
              <a:buChar char="•"/>
            </a:pPr>
            <a:r>
              <a:rPr lang="en-US" sz="1600" dirty="0"/>
              <a:t>Higher resolution nonhydrostatic, with refined mesh for very high resolution predictions and extremes, especially over North America</a:t>
            </a:r>
          </a:p>
          <a:p>
            <a:pPr marL="285750" indent="-285750">
              <a:buFont typeface="Arial" panose="020B0604020202020204" pitchFamily="34" charset="0"/>
              <a:buChar char="•"/>
            </a:pPr>
            <a:r>
              <a:rPr lang="en-US" sz="1600" dirty="0"/>
              <a:t>Higher resolution ocean, especially for coastal processes</a:t>
            </a:r>
          </a:p>
          <a:p>
            <a:pPr marL="285750" indent="-285750">
              <a:buFont typeface="Arial" panose="020B0604020202020204" pitchFamily="34" charset="0"/>
              <a:buChar char="•"/>
            </a:pPr>
            <a:r>
              <a:rPr lang="en-US" sz="1600" dirty="0"/>
              <a:t>Incorporation of components from Earth System Model (biogeochemistry, carbon, marine ecosystems)</a:t>
            </a:r>
          </a:p>
          <a:p>
            <a:endParaRPr lang="en-US" dirty="0"/>
          </a:p>
        </p:txBody>
      </p:sp>
    </p:spTree>
    <p:extLst>
      <p:ext uri="{BB962C8B-B14F-4D97-AF65-F5344CB8AC3E}">
        <p14:creationId xmlns:p14="http://schemas.microsoft.com/office/powerpoint/2010/main" val="571054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25C8D5A-57E1-EB41-B5BB-6A4BB72D7B2B}"/>
              </a:ext>
            </a:extLst>
          </p:cNvPr>
          <p:cNvSpPr>
            <a:spLocks noGrp="1"/>
          </p:cNvSpPr>
          <p:nvPr>
            <p:ph type="ctrTitle"/>
          </p:nvPr>
        </p:nvSpPr>
        <p:spPr>
          <a:xfrm>
            <a:off x="177762" y="114824"/>
            <a:ext cx="8805999" cy="909549"/>
          </a:xfrm>
          <a:solidFill>
            <a:schemeClr val="accent6">
              <a:lumMod val="40000"/>
              <a:lumOff val="60000"/>
            </a:schemeClr>
          </a:solidFill>
          <a:scene3d>
            <a:camera prst="orthographicFront"/>
            <a:lightRig rig="threePt" dir="t"/>
          </a:scene3d>
          <a:sp3d>
            <a:bevelT w="165100" prst="coolSlant"/>
          </a:sp3d>
        </p:spPr>
        <p:txBody>
          <a:bodyPr>
            <a:noAutofit/>
          </a:bodyPr>
          <a:lstStyle/>
          <a:p>
            <a:pPr algn="ctr"/>
            <a:r>
              <a:rPr lang="en-US" sz="2400" dirty="0">
                <a:solidFill>
                  <a:schemeClr val="tx1"/>
                </a:solidFill>
              </a:rPr>
              <a:t>Towards a </a:t>
            </a:r>
            <a:r>
              <a:rPr lang="en-US" sz="2400" b="1" u="sng" dirty="0">
                <a:solidFill>
                  <a:schemeClr val="tx1"/>
                </a:solidFill>
              </a:rPr>
              <a:t>S</a:t>
            </a:r>
            <a:r>
              <a:rPr lang="en-US" sz="2400" dirty="0">
                <a:solidFill>
                  <a:schemeClr val="tx1"/>
                </a:solidFill>
              </a:rPr>
              <a:t>eamless System for </a:t>
            </a:r>
            <a:r>
              <a:rPr lang="en-US" sz="2400" b="1" u="sng" dirty="0">
                <a:solidFill>
                  <a:schemeClr val="tx1"/>
                </a:solidFill>
              </a:rPr>
              <a:t>P</a:t>
            </a:r>
            <a:r>
              <a:rPr lang="en-US" sz="2400" dirty="0">
                <a:solidFill>
                  <a:schemeClr val="tx1"/>
                </a:solidFill>
              </a:rPr>
              <a:t>rediction and </a:t>
            </a:r>
            <a:r>
              <a:rPr lang="en-US" sz="2400" b="1" u="sng" dirty="0" err="1">
                <a:solidFill>
                  <a:schemeClr val="tx1"/>
                </a:solidFill>
              </a:rPr>
              <a:t>EA</a:t>
            </a:r>
            <a:r>
              <a:rPr lang="en-US" sz="2400" dirty="0" err="1">
                <a:solidFill>
                  <a:schemeClr val="tx1"/>
                </a:solidFill>
              </a:rPr>
              <a:t>rth</a:t>
            </a:r>
            <a:r>
              <a:rPr lang="en-US" sz="2400" dirty="0">
                <a:solidFill>
                  <a:schemeClr val="tx1"/>
                </a:solidFill>
              </a:rPr>
              <a:t> System </a:t>
            </a:r>
            <a:r>
              <a:rPr lang="en-US" sz="2400" b="1" u="sng" dirty="0">
                <a:solidFill>
                  <a:schemeClr val="tx1"/>
                </a:solidFill>
              </a:rPr>
              <a:t>R</a:t>
            </a:r>
            <a:r>
              <a:rPr lang="en-US" sz="2400" dirty="0">
                <a:solidFill>
                  <a:schemeClr val="tx1"/>
                </a:solidFill>
              </a:rPr>
              <a:t>esearch</a:t>
            </a:r>
            <a:r>
              <a:rPr lang="en-US" sz="2400" dirty="0"/>
              <a:t/>
            </a:r>
            <a:br>
              <a:rPr lang="en-US" sz="2400" dirty="0"/>
            </a:br>
            <a:r>
              <a:rPr lang="en-US" sz="2800" b="1" dirty="0">
                <a:solidFill>
                  <a:srgbClr val="FF0000"/>
                </a:solidFill>
              </a:rPr>
              <a:t>“SPEAR”</a:t>
            </a:r>
          </a:p>
        </p:txBody>
      </p:sp>
      <p:sp>
        <p:nvSpPr>
          <p:cNvPr id="5" name="TextBox 4">
            <a:extLst>
              <a:ext uri="{FF2B5EF4-FFF2-40B4-BE49-F238E27FC236}">
                <a16:creationId xmlns="" xmlns:a16="http://schemas.microsoft.com/office/drawing/2014/main" id="{0BBF292C-8C0F-8848-A3CC-6B67552FAC8C}"/>
              </a:ext>
            </a:extLst>
          </p:cNvPr>
          <p:cNvSpPr txBox="1"/>
          <p:nvPr/>
        </p:nvSpPr>
        <p:spPr>
          <a:xfrm>
            <a:off x="-1" y="1174377"/>
            <a:ext cx="8983761" cy="5293757"/>
          </a:xfrm>
          <a:prstGeom prst="rect">
            <a:avLst/>
          </a:prstGeom>
          <a:noFill/>
        </p:spPr>
        <p:txBody>
          <a:bodyPr wrap="square" rtlCol="0">
            <a:spAutoFit/>
          </a:bodyPr>
          <a:lstStyle/>
          <a:p>
            <a:pPr marL="285750" indent="-285750">
              <a:buFont typeface="Wingdings" pitchFamily="2" charset="2"/>
              <a:buChar char="è"/>
            </a:pPr>
            <a:r>
              <a:rPr lang="en-US" dirty="0">
                <a:sym typeface="Wingdings" pitchFamily="2" charset="2"/>
              </a:rPr>
              <a:t>Additional critical component: Initialization systems!</a:t>
            </a:r>
          </a:p>
          <a:p>
            <a:endParaRPr lang="en-US" dirty="0">
              <a:sym typeface="Wingdings" pitchFamily="2" charset="2"/>
            </a:endParaRPr>
          </a:p>
          <a:p>
            <a:r>
              <a:rPr lang="en-US" dirty="0">
                <a:sym typeface="Wingdings" pitchFamily="2" charset="2"/>
              </a:rPr>
              <a:t>Building new initialization systems using MOM6 and SPEAR model. </a:t>
            </a:r>
          </a:p>
          <a:p>
            <a:endParaRPr lang="en-US" sz="1600" dirty="0">
              <a:sym typeface="Wingdings" pitchFamily="2" charset="2"/>
            </a:endParaRPr>
          </a:p>
          <a:p>
            <a:endParaRPr lang="en-US" dirty="0"/>
          </a:p>
          <a:p>
            <a:endParaRPr lang="en-US" dirty="0"/>
          </a:p>
          <a:p>
            <a:r>
              <a:rPr lang="en-US" sz="2000" b="1" u="sng" dirty="0"/>
              <a:t>Near-term plans:</a:t>
            </a:r>
          </a:p>
          <a:p>
            <a:endParaRPr lang="en-US" b="1" u="sng"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dirty="0"/>
              <a:t>SPEAR_MED will be used for seasonal prediction as part of NMME </a:t>
            </a:r>
          </a:p>
          <a:p>
            <a:r>
              <a:rPr lang="en-US" dirty="0"/>
              <a:t>			(planned transition in late 2019)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SPEAR_LO will be used for decadal prediction</a:t>
            </a:r>
          </a:p>
          <a:p>
            <a:pPr marL="285750" indent="-285750">
              <a:buFont typeface="Arial" panose="020B0604020202020204" pitchFamily="34" charset="0"/>
              <a:buChar char="•"/>
            </a:pPr>
            <a:endParaRPr lang="en-US" dirty="0"/>
          </a:p>
          <a:p>
            <a:r>
              <a:rPr lang="en-US" dirty="0"/>
              <a:t>Both models will be used in a variety of research applications</a:t>
            </a:r>
          </a:p>
          <a:p>
            <a:endParaRPr lang="en-US" dirty="0"/>
          </a:p>
          <a:p>
            <a:endParaRPr lang="en-US" dirty="0"/>
          </a:p>
          <a:p>
            <a:pPr marL="285750" indent="-285750">
              <a:buFont typeface="Arial" panose="020B0604020202020204" pitchFamily="34" charset="0"/>
              <a:buChar char="•"/>
            </a:pPr>
            <a:r>
              <a:rPr lang="en-US" dirty="0"/>
              <a:t>SPEAR_HI is in development, hopefully complete by Spring, 2019</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735862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7169" y="597877"/>
            <a:ext cx="7491046" cy="4994031"/>
          </a:xfrm>
          <a:prstGeom prst="rect">
            <a:avLst/>
          </a:prstGeom>
          <a:solidFill>
            <a:srgbClr val="F1F7E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DBDFD8A8-7797-6F49-B11F-E7A9B8F2581E}"/>
              </a:ext>
            </a:extLst>
          </p:cNvPr>
          <p:cNvSpPr txBox="1"/>
          <p:nvPr/>
        </p:nvSpPr>
        <p:spPr>
          <a:xfrm>
            <a:off x="2433567" y="1172677"/>
            <a:ext cx="3586623" cy="830997"/>
          </a:xfrm>
          <a:prstGeom prst="rect">
            <a:avLst/>
          </a:prstGeom>
          <a:noFill/>
        </p:spPr>
        <p:txBody>
          <a:bodyPr wrap="none" rtlCol="0">
            <a:spAutoFit/>
          </a:bodyPr>
          <a:lstStyle/>
          <a:p>
            <a:r>
              <a:rPr lang="en-US" sz="4800" dirty="0"/>
              <a:t>EXTRA SLIDES</a:t>
            </a:r>
          </a:p>
        </p:txBody>
      </p:sp>
    </p:spTree>
    <p:extLst>
      <p:ext uri="{BB962C8B-B14F-4D97-AF65-F5344CB8AC3E}">
        <p14:creationId xmlns:p14="http://schemas.microsoft.com/office/powerpoint/2010/main" val="2937273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51501</TotalTime>
  <Words>1011</Words>
  <Application>Microsoft Office PowerPoint</Application>
  <PresentationFormat>On-screen Show (4:3)</PresentationFormat>
  <Paragraphs>156</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Hurricane Harvey: 3-km nested hfvGFS</vt:lpstr>
      <vt:lpstr>PowerPoint Presentation</vt:lpstr>
      <vt:lpstr>PowerPoint Presentation</vt:lpstr>
      <vt:lpstr>PowerPoint Presentation</vt:lpstr>
      <vt:lpstr>Towards a Seamless System for Prediction and EArth System Research “SPEAR”</vt:lpstr>
      <vt:lpstr>Towards a Seamless System for Prediction and EArth System Research “SPEAR”</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Delworth</dc:creator>
  <cp:lastModifiedBy>Andrew Wittenberg</cp:lastModifiedBy>
  <cp:revision>683</cp:revision>
  <cp:lastPrinted>2018-07-12T12:00:31Z</cp:lastPrinted>
  <dcterms:created xsi:type="dcterms:W3CDTF">2014-07-30T15:46:06Z</dcterms:created>
  <dcterms:modified xsi:type="dcterms:W3CDTF">2018-11-04T20:34:10Z</dcterms:modified>
</cp:coreProperties>
</file>