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57" r:id="rId4"/>
    <p:sldId id="292" r:id="rId5"/>
    <p:sldId id="267" r:id="rId6"/>
    <p:sldId id="299" r:id="rId7"/>
    <p:sldId id="295" r:id="rId8"/>
    <p:sldId id="260" r:id="rId9"/>
    <p:sldId id="281" r:id="rId10"/>
    <p:sldId id="285" r:id="rId11"/>
    <p:sldId id="286" r:id="rId12"/>
    <p:sldId id="287" r:id="rId13"/>
    <p:sldId id="288" r:id="rId14"/>
    <p:sldId id="298" r:id="rId15"/>
    <p:sldId id="297" r:id="rId16"/>
    <p:sldId id="294" r:id="rId17"/>
    <p:sldId id="277" r:id="rId18"/>
    <p:sldId id="284" r:id="rId19"/>
    <p:sldId id="261" r:id="rId20"/>
    <p:sldId id="272" r:id="rId21"/>
    <p:sldId id="296" r:id="rId22"/>
    <p:sldId id="269" r:id="rId23"/>
    <p:sldId id="271" r:id="rId24"/>
    <p:sldId id="293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FC4"/>
    <a:srgbClr val="202DC3"/>
    <a:srgbClr val="5E13AD"/>
    <a:srgbClr val="BD1FB7"/>
    <a:srgbClr val="4DDD50"/>
    <a:srgbClr val="CB02D9"/>
    <a:srgbClr val="1D4CC3"/>
    <a:srgbClr val="0E701C"/>
    <a:srgbClr val="B35FBD"/>
    <a:srgbClr val="17A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5853" autoAdjust="0"/>
  </p:normalViewPr>
  <p:slideViewPr>
    <p:cSldViewPr snapToGrid="0" snapToObjects="1">
      <p:cViewPr>
        <p:scale>
          <a:sx n="120" d="100"/>
          <a:sy n="120" d="100"/>
        </p:scale>
        <p:origin x="10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D81E6-D9A4-5747-9DD2-0340E784790E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CF15-FCE1-FB48-B9BB-AFADC247D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averaged heat budget in the deeper ML layer shows</a:t>
            </a:r>
            <a:r>
              <a:rPr lang="en-US" baseline="0" dirty="0" smtClean="0"/>
              <a:t> advection completely balancing the surface heating. Again FA decreases the magnitude of the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ATW: Let me know if</a:t>
            </a:r>
            <a:r>
              <a:rPr lang="en-US" baseline="0" dirty="0" smtClean="0"/>
              <a:t> I screwed up with these edits.  I was trying to do it for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, but midway through I started thinking that maybe you were trying to do it for FLOR…  Check especially the </a:t>
            </a:r>
            <a:r>
              <a:rPr lang="en-US" baseline="0" dirty="0" err="1" smtClean="0"/>
              <a:t>submonthly</a:t>
            </a:r>
            <a:r>
              <a:rPr lang="en-US" baseline="0" dirty="0" smtClean="0"/>
              <a:t> vertical </a:t>
            </a:r>
            <a:r>
              <a:rPr lang="en-US" baseline="0" dirty="0" err="1" smtClean="0"/>
              <a:t>advective</a:t>
            </a:r>
            <a:r>
              <a:rPr lang="en-US" baseline="0" dirty="0" smtClean="0"/>
              <a:t> flux, both in your diagram and in the summary bullets at the bottom.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have to remind me</a:t>
            </a:r>
            <a:r>
              <a:rPr lang="en-US" baseline="0" dirty="0" smtClean="0"/>
              <a:t> why </a:t>
            </a:r>
            <a:r>
              <a:rPr lang="en-US" baseline="0" dirty="0" err="1" smtClean="0"/>
              <a:t>submonthly</a:t>
            </a:r>
            <a:r>
              <a:rPr lang="en-US" baseline="0" dirty="0" smtClean="0"/>
              <a:t> vertical advection was a heating effect in FLOR…  I know we’ve been through it, I just forgot…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8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ATW: State</a:t>
            </a:r>
            <a:r>
              <a:rPr lang="en-US" baseline="0" dirty="0" smtClean="0"/>
              <a:t> time range of mean.  30 years?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ATW: Let me know if</a:t>
            </a:r>
            <a:r>
              <a:rPr lang="en-US" baseline="0" dirty="0" smtClean="0"/>
              <a:t> I screwed up with these edits.  I was trying to do it for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, but midway through I started thinking that maybe you were trying to do it for FLOR…  Check especially the </a:t>
            </a:r>
            <a:r>
              <a:rPr lang="en-US" baseline="0" dirty="0" err="1" smtClean="0"/>
              <a:t>submonthly</a:t>
            </a:r>
            <a:r>
              <a:rPr lang="en-US" baseline="0" dirty="0" smtClean="0"/>
              <a:t> vertical </a:t>
            </a:r>
            <a:r>
              <a:rPr lang="en-US" baseline="0" dirty="0" err="1" smtClean="0"/>
              <a:t>advective</a:t>
            </a:r>
            <a:r>
              <a:rPr lang="en-US" baseline="0" dirty="0" smtClean="0"/>
              <a:t> flux, both in your diagram and in the summary bullets at the bottom.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components of monthly advection shows dominant cooling from </a:t>
            </a:r>
            <a:r>
              <a:rPr lang="en-US" dirty="0" err="1" smtClean="0"/>
              <a:t>meridional</a:t>
            </a:r>
            <a:r>
              <a:rPr lang="en-US" dirty="0" smtClean="0"/>
              <a:t> and vertical fluxes. Warm bias in </a:t>
            </a:r>
            <a:r>
              <a:rPr lang="en-US" dirty="0" err="1" smtClean="0"/>
              <a:t>meridional</a:t>
            </a:r>
            <a:r>
              <a:rPr lang="en-US" dirty="0" smtClean="0"/>
              <a:t> advection due to lack of cooling at the south face of ECT box, triggers the warm bias in monthly</a:t>
            </a:r>
            <a:r>
              <a:rPr lang="en-US" baseline="0" dirty="0" smtClean="0"/>
              <a:t> advection. Except for the zonal advective cooling, FA decreases the magnitude of advective cooling. The estimated residual from surface heat flux and monthly advection, that comprises vertical diffusion and </a:t>
            </a:r>
            <a:r>
              <a:rPr lang="en-US" baseline="0" dirty="0" err="1" smtClean="0"/>
              <a:t>submonthly</a:t>
            </a:r>
            <a:r>
              <a:rPr lang="en-US" baseline="0" dirty="0" smtClean="0"/>
              <a:t> advection is realistically simulated in FLOR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components of monthly advection shows dominant cooling from </a:t>
            </a:r>
            <a:r>
              <a:rPr lang="en-US" dirty="0" err="1" smtClean="0"/>
              <a:t>meridional</a:t>
            </a:r>
            <a:r>
              <a:rPr lang="en-US" dirty="0" smtClean="0"/>
              <a:t> and vertical fluxes. Warm bias in </a:t>
            </a:r>
            <a:r>
              <a:rPr lang="en-US" dirty="0" err="1" smtClean="0"/>
              <a:t>meridional</a:t>
            </a:r>
            <a:r>
              <a:rPr lang="en-US" dirty="0" smtClean="0"/>
              <a:t> advection due to lack of cooling at the south face of ECT box, triggers the warm bias in monthly</a:t>
            </a:r>
            <a:r>
              <a:rPr lang="en-US" baseline="0" dirty="0" smtClean="0"/>
              <a:t> advection. Except for the zonal advective cooling, FA decreases the magnitude of advective cooling. The estimated residual from surface heat flux and monthly advection, that comprises vertical diffusion and </a:t>
            </a:r>
            <a:r>
              <a:rPr lang="en-US" baseline="0" dirty="0" err="1" smtClean="0"/>
              <a:t>submonthly</a:t>
            </a:r>
            <a:r>
              <a:rPr lang="en-US" baseline="0" dirty="0" smtClean="0"/>
              <a:t> advection is realistically simulated in FLOR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averaged heat budget in the deeper ML layer shows</a:t>
            </a:r>
            <a:r>
              <a:rPr lang="en-US" baseline="0" dirty="0" smtClean="0"/>
              <a:t> advection completely balancing the surface heating. Again FA decreases the magnitude of the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CF15-FCE1-FB48-B9BB-AFADC247D7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2A59-923F-AB4F-8905-2CDE58F8CC94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4F7A-895E-6342-93EC-EEFCE270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9509"/>
            <a:ext cx="7772400" cy="183816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Rockwell"/>
                <a:cs typeface="Rockwell"/>
              </a:rPr>
              <a:t>Heat </a:t>
            </a:r>
            <a:r>
              <a:rPr lang="en-US" sz="3600" dirty="0">
                <a:latin typeface="Rockwell"/>
                <a:cs typeface="Rockwell"/>
              </a:rPr>
              <a:t>B</a:t>
            </a:r>
            <a:r>
              <a:rPr lang="en-US" sz="3600" dirty="0" smtClean="0">
                <a:latin typeface="Rockwell"/>
                <a:cs typeface="Rockwell"/>
              </a:rPr>
              <a:t>udget of the Equatorial Pacific Cold Tongue in the GFDL FLOR Global Coupled GCM</a:t>
            </a:r>
            <a:endParaRPr lang="en-US" sz="3600" dirty="0">
              <a:latin typeface="Rockwell"/>
              <a:cs typeface="Rockwel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30" y="3886200"/>
            <a:ext cx="8114340" cy="2311400"/>
          </a:xfrm>
        </p:spPr>
        <p:txBody>
          <a:bodyPr>
            <a:noAutofit/>
          </a:bodyPr>
          <a:lstStyle/>
          <a:p>
            <a:r>
              <a:rPr lang="en-US" sz="2000" b="1" i="1" dirty="0" err="1" smtClean="0">
                <a:solidFill>
                  <a:srgbClr val="660066"/>
                </a:solidFill>
                <a:latin typeface="Rockwell"/>
                <a:cs typeface="Rockwell"/>
              </a:rPr>
              <a:t>Sulagna</a:t>
            </a:r>
            <a:r>
              <a:rPr lang="en-US" sz="2000" b="1" i="1" dirty="0" smtClean="0">
                <a:solidFill>
                  <a:srgbClr val="660066"/>
                </a:solidFill>
                <a:latin typeface="Rockwell"/>
                <a:cs typeface="Rockwell"/>
              </a:rPr>
              <a:t> Ray</a:t>
            </a:r>
            <a:endParaRPr lang="en-US" sz="2000" b="1" i="1" baseline="30000" dirty="0" smtClean="0">
              <a:solidFill>
                <a:srgbClr val="660066"/>
              </a:solidFill>
              <a:latin typeface="Rockwell"/>
              <a:cs typeface="Rockwell"/>
            </a:endParaRPr>
          </a:p>
          <a:p>
            <a:r>
              <a:rPr lang="en-US" sz="2000" i="1" dirty="0" smtClean="0">
                <a:solidFill>
                  <a:srgbClr val="660066"/>
                </a:solidFill>
                <a:latin typeface="Rockwell"/>
                <a:cs typeface="Rockwell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Rockwell"/>
                <a:cs typeface="Rockwell"/>
              </a:rPr>
              <a:t>Program in Atmospheric </a:t>
            </a:r>
            <a:r>
              <a:rPr lang="en-US" sz="1800" i="1" dirty="0">
                <a:solidFill>
                  <a:schemeClr val="tx1"/>
                </a:solidFill>
                <a:latin typeface="Rockwell"/>
                <a:cs typeface="Rockwell"/>
              </a:rPr>
              <a:t>&amp; Oceanic </a:t>
            </a:r>
            <a:r>
              <a:rPr lang="en-US" sz="1800" i="1" dirty="0" smtClean="0">
                <a:solidFill>
                  <a:schemeClr val="tx1"/>
                </a:solidFill>
                <a:latin typeface="Rockwell"/>
                <a:cs typeface="Rockwell"/>
              </a:rPr>
              <a:t>Sciences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Rockwell"/>
                <a:cs typeface="Rockwell"/>
              </a:rPr>
              <a:t>Princeton </a:t>
            </a:r>
            <a:r>
              <a:rPr lang="en-US" sz="1800" i="1" dirty="0">
                <a:solidFill>
                  <a:schemeClr val="tx1"/>
                </a:solidFill>
                <a:latin typeface="Rockwell"/>
                <a:cs typeface="Rockwell"/>
              </a:rPr>
              <a:t>University, Princeton, </a:t>
            </a:r>
            <a:r>
              <a:rPr lang="en-US" sz="1800" i="1" dirty="0" smtClean="0">
                <a:solidFill>
                  <a:schemeClr val="tx1"/>
                </a:solidFill>
                <a:latin typeface="Rockwell"/>
                <a:cs typeface="Rockwell"/>
              </a:rPr>
              <a:t>NJ, USA</a:t>
            </a:r>
          </a:p>
          <a:p>
            <a:r>
              <a:rPr lang="en-US" sz="2000" b="1" i="1" dirty="0" smtClean="0">
                <a:solidFill>
                  <a:srgbClr val="660066"/>
                </a:solidFill>
                <a:latin typeface="Rockwell"/>
                <a:cs typeface="Rockwell"/>
              </a:rPr>
              <a:t>Andrew Wittenberg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Rockwell"/>
                <a:cs typeface="Rockwell"/>
              </a:rPr>
              <a:t>Geophysical Fluid Dynamics Laboratory/NOAA 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Rockwell"/>
                <a:cs typeface="Rockwell"/>
              </a:rPr>
              <a:t>Princeton, NJ, USA</a:t>
            </a:r>
          </a:p>
          <a:p>
            <a:endParaRPr lang="en-US" sz="2000" i="1" dirty="0" smtClean="0">
              <a:solidFill>
                <a:srgbClr val="660066"/>
              </a:solidFill>
              <a:latin typeface="Rockwell"/>
              <a:cs typeface="Rockwell"/>
            </a:endParaRPr>
          </a:p>
          <a:p>
            <a:r>
              <a:rPr lang="en-US" sz="1800" i="1" dirty="0" smtClean="0">
                <a:solidFill>
                  <a:srgbClr val="660066"/>
                </a:solidFill>
                <a:latin typeface="Rockwell"/>
                <a:cs typeface="Rockwell"/>
              </a:rPr>
              <a:t> </a:t>
            </a:r>
            <a:endParaRPr lang="en-US" sz="18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pic>
        <p:nvPicPr>
          <p:cNvPr id="4" name="Picture 3" descr="noa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02631" cy="969184"/>
          </a:xfrm>
          <a:prstGeom prst="rect">
            <a:avLst/>
          </a:prstGeom>
        </p:spPr>
      </p:pic>
      <p:pic>
        <p:nvPicPr>
          <p:cNvPr id="5" name="Picture 4" descr="PU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107" y="15821"/>
            <a:ext cx="1053680" cy="101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dBiasThinML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263" r="-6263" b="6210"/>
          <a:stretch>
            <a:fillRect/>
          </a:stretch>
        </p:blipFill>
        <p:spPr>
          <a:xfrm>
            <a:off x="-305568" y="926086"/>
            <a:ext cx="9766686" cy="5037756"/>
          </a:xfrm>
        </p:spPr>
      </p:pic>
      <p:sp>
        <p:nvSpPr>
          <p:cNvPr id="11" name="TextBox 10"/>
          <p:cNvSpPr txBox="1"/>
          <p:nvPr/>
        </p:nvSpPr>
        <p:spPr>
          <a:xfrm>
            <a:off x="5403786" y="3700263"/>
            <a:ext cx="18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Rockwell"/>
                <a:cs typeface="Rockwell"/>
              </a:rPr>
              <a:t>Less meridional cooling</a:t>
            </a:r>
            <a:endParaRPr lang="en-US" sz="1200" i="1" dirty="0"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617" y="4516342"/>
            <a:ext cx="2794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Rockwell"/>
                <a:cs typeface="Rockwell"/>
              </a:rPr>
              <a:t>Estimated residual in FLOR is realistic</a:t>
            </a:r>
            <a:endParaRPr lang="en-US" sz="1200" i="1" dirty="0">
              <a:latin typeface="Rockwell"/>
              <a:cs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3073" y="5280046"/>
            <a:ext cx="3219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Rockwell"/>
                <a:cs typeface="Rockwell"/>
              </a:rPr>
              <a:t>Much less cooling at south face of ECT (2°S)</a:t>
            </a:r>
            <a:endParaRPr lang="en-US" sz="1200" i="1" dirty="0">
              <a:latin typeface="Rockwell"/>
              <a:cs typeface="Rockwel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2452" y="3039159"/>
            <a:ext cx="1617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Less monthly cooling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0227" y="1256512"/>
            <a:ext cx="2932303" cy="168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3844014" y="5896158"/>
            <a:ext cx="2920584" cy="401678"/>
            <a:chOff x="3844014" y="5896158"/>
            <a:chExt cx="2920584" cy="401678"/>
          </a:xfrm>
        </p:grpSpPr>
        <p:sp>
          <p:nvSpPr>
            <p:cNvPr id="16" name="TextBox 15"/>
            <p:cNvSpPr txBox="1"/>
            <p:nvPr/>
          </p:nvSpPr>
          <p:spPr>
            <a:xfrm>
              <a:off x="4974586" y="5943089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K/year 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790664" y="6134244"/>
              <a:ext cx="5669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170015" y="6132656"/>
              <a:ext cx="56179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64516" y="5928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4014" y="5896158"/>
              <a:ext cx="25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47570" y="10217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27068" y="1080089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6770561" y="4025449"/>
            <a:ext cx="1313766" cy="1158697"/>
          </a:xfrm>
          <a:prstGeom prst="bentConnector3">
            <a:avLst>
              <a:gd name="adj1" fmla="val 28148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4263" y="551460"/>
            <a:ext cx="651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FLOR (30 years)</a:t>
            </a:r>
            <a:r>
              <a:rPr lang="en-US" b="1" dirty="0" smtClean="0"/>
              <a:t>, SODA 2.2.4 (1980-2010), TropFlux.v1 (1980-2010)</a:t>
            </a:r>
            <a:endParaRPr lang="en-US" dirty="0"/>
          </a:p>
        </p:txBody>
      </p:sp>
      <p:pic>
        <p:nvPicPr>
          <p:cNvPr id="31" name="Content Placeholder 3" descr="ColdBiasThinML.png"/>
          <p:cNvPicPr>
            <a:picLocks noChangeAspect="1"/>
          </p:cNvPicPr>
          <p:nvPr/>
        </p:nvPicPr>
        <p:blipFill>
          <a:blip r:embed="rId3"/>
          <a:srcRect l="26873" t="93761" r="33300" b="509"/>
          <a:stretch>
            <a:fillRect/>
          </a:stretch>
        </p:blipFill>
        <p:spPr>
          <a:xfrm>
            <a:off x="2283855" y="926086"/>
            <a:ext cx="3456853" cy="3077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4959" y="926086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8364" y="6318256"/>
            <a:ext cx="7028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FLOR has less advective cooling (near the surface) than SODA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137578" y="1491897"/>
            <a:ext cx="2710516" cy="3247850"/>
            <a:chOff x="4137578" y="1491897"/>
            <a:chExt cx="2710516" cy="3247850"/>
          </a:xfrm>
        </p:grpSpPr>
        <p:sp>
          <p:nvSpPr>
            <p:cNvPr id="35" name="Rectangle 34"/>
            <p:cNvSpPr/>
            <p:nvPr/>
          </p:nvSpPr>
          <p:spPr>
            <a:xfrm>
              <a:off x="5273917" y="1491897"/>
              <a:ext cx="1574177" cy="5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83419" y="1758597"/>
              <a:ext cx="182876" cy="46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37578" y="2038086"/>
              <a:ext cx="1126121" cy="46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07141" y="2292350"/>
              <a:ext cx="559192" cy="46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73917" y="2826652"/>
              <a:ext cx="457200" cy="5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53478" y="3092450"/>
              <a:ext cx="914400" cy="46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8797" y="3619392"/>
              <a:ext cx="320040" cy="5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88500" y="3892442"/>
              <a:ext cx="173731" cy="5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29747" y="4159142"/>
              <a:ext cx="338328" cy="46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22401" y="4693420"/>
              <a:ext cx="649212" cy="46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181422" y="-340326"/>
            <a:ext cx="89625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>
                <a:solidFill>
                  <a:srgbClr val="5E13AD"/>
                </a:solidFill>
                <a:latin typeface="Rockwell"/>
                <a:cs typeface="Rockwell"/>
              </a:rPr>
              <a:t>Surface Mixed Layer Heat Budget</a:t>
            </a:r>
            <a:endParaRPr lang="en-US" sz="32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dBiasThinML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6263" r="-6263" b="24796"/>
          <a:stretch/>
        </p:blipFill>
        <p:spPr>
          <a:xfrm>
            <a:off x="-305568" y="1296478"/>
            <a:ext cx="9766686" cy="4039453"/>
          </a:xfrm>
        </p:spPr>
      </p:pic>
      <p:sp>
        <p:nvSpPr>
          <p:cNvPr id="17" name="Rectangle 16"/>
          <p:cNvSpPr/>
          <p:nvPr/>
        </p:nvSpPr>
        <p:spPr>
          <a:xfrm>
            <a:off x="2690227" y="1291237"/>
            <a:ext cx="2932303" cy="168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3844014" y="5537347"/>
            <a:ext cx="2920584" cy="401678"/>
            <a:chOff x="3844014" y="5896158"/>
            <a:chExt cx="2920584" cy="401678"/>
          </a:xfrm>
        </p:grpSpPr>
        <p:sp>
          <p:nvSpPr>
            <p:cNvPr id="16" name="TextBox 15"/>
            <p:cNvSpPr txBox="1"/>
            <p:nvPr/>
          </p:nvSpPr>
          <p:spPr>
            <a:xfrm>
              <a:off x="4974586" y="5943089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K/year 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790664" y="6134244"/>
              <a:ext cx="5669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170015" y="6132656"/>
              <a:ext cx="56179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64516" y="5928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4014" y="5896158"/>
              <a:ext cx="25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en-US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74263" y="829253"/>
            <a:ext cx="835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FLOR (30 years)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3366FF"/>
                </a:solidFill>
              </a:rPr>
              <a:t>FLOR-FA (30 years),</a:t>
            </a:r>
            <a:r>
              <a:rPr lang="en-US" b="1" dirty="0" smtClean="0"/>
              <a:t> SODA 2.2.4 (1980-2010), TropFlux.v1 (1980-2010)</a:t>
            </a:r>
            <a:endParaRPr lang="en-US" dirty="0"/>
          </a:p>
        </p:txBody>
      </p:sp>
      <p:pic>
        <p:nvPicPr>
          <p:cNvPr id="31" name="Content Placeholder 3" descr="ColdBiasThinML.png"/>
          <p:cNvPicPr>
            <a:picLocks noChangeAspect="1"/>
          </p:cNvPicPr>
          <p:nvPr/>
        </p:nvPicPr>
        <p:blipFill>
          <a:blip r:embed="rId3"/>
          <a:srcRect l="26873" t="93761" r="7192" b="1593"/>
          <a:stretch>
            <a:fillRect/>
          </a:stretch>
        </p:blipFill>
        <p:spPr>
          <a:xfrm>
            <a:off x="2283855" y="1493246"/>
            <a:ext cx="5722938" cy="24955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4959" y="1238603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4959" y="6062045"/>
            <a:ext cx="8875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Rockwell"/>
                <a:cs typeface="Rockwell"/>
              </a:rPr>
              <a:t>FLOR-FA deepens equatorial thermocline, weakens heat budget terms (except zonal advection), shifts </a:t>
            </a:r>
            <a:r>
              <a:rPr lang="en-US" dirty="0" err="1" smtClean="0">
                <a:latin typeface="Rockwell"/>
                <a:cs typeface="Rockwell"/>
              </a:rPr>
              <a:t>advective</a:t>
            </a:r>
            <a:r>
              <a:rPr lang="en-US" dirty="0" smtClean="0">
                <a:latin typeface="Rockwell"/>
                <a:cs typeface="Rockwell"/>
              </a:rPr>
              <a:t> cooling downward</a:t>
            </a:r>
            <a:endParaRPr lang="en-US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81422" y="-340326"/>
            <a:ext cx="89625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>
                <a:solidFill>
                  <a:srgbClr val="5E13AD"/>
                </a:solidFill>
                <a:latin typeface="Rockwell"/>
                <a:cs typeface="Rockwell"/>
              </a:rPr>
              <a:t>Surface Mixed Layer Heat Budget</a:t>
            </a:r>
            <a:endParaRPr lang="en-US" sz="32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pic>
        <p:nvPicPr>
          <p:cNvPr id="36" name="Content Placeholder 3" descr="ColdBiasThinML.png"/>
          <p:cNvPicPr>
            <a:picLocks noChangeAspect="1"/>
          </p:cNvPicPr>
          <p:nvPr/>
        </p:nvPicPr>
        <p:blipFill rotWithShape="1">
          <a:blip r:embed="rId3"/>
          <a:srcRect l="-6263" t="88120" r="-6263" b="6210"/>
          <a:stretch/>
        </p:blipFill>
        <p:spPr>
          <a:xfrm>
            <a:off x="-305568" y="5301202"/>
            <a:ext cx="9766686" cy="303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86" y="2744575"/>
            <a:ext cx="3807903" cy="2745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dBiasThickML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200" r="-6200" b="-1"/>
          <a:stretch>
            <a:fillRect/>
          </a:stretch>
        </p:blipFill>
        <p:spPr>
          <a:xfrm>
            <a:off x="-258233" y="1058384"/>
            <a:ext cx="9718573" cy="5344841"/>
          </a:xfrm>
        </p:spPr>
      </p:pic>
      <p:sp>
        <p:nvSpPr>
          <p:cNvPr id="10" name="TextBox 9"/>
          <p:cNvSpPr txBox="1"/>
          <p:nvPr/>
        </p:nvSpPr>
        <p:spPr>
          <a:xfrm>
            <a:off x="6544093" y="1534290"/>
            <a:ext cx="208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Heating from surface fluxes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5799" y="2442140"/>
            <a:ext cx="2923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Vertical diffusion completely subsumed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5407" y="2732369"/>
            <a:ext cx="314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660066"/>
                </a:solidFill>
                <a:latin typeface="Rockwell"/>
                <a:cs typeface="Rockwell"/>
              </a:rPr>
              <a:t>Advective</a:t>
            </a:r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 cooling balances surface heating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3795115" y="6062686"/>
            <a:ext cx="2920584" cy="401678"/>
            <a:chOff x="3936610" y="5818572"/>
            <a:chExt cx="2920584" cy="40167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5883260" y="6056658"/>
              <a:ext cx="5669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4262611" y="6055070"/>
              <a:ext cx="56179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57112" y="58509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36610" y="5818572"/>
              <a:ext cx="25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33919" y="5898058"/>
              <a:ext cx="6142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K/year</a:t>
              </a:r>
              <a:endParaRPr lang="en-US" sz="1200" b="1" dirty="0"/>
            </a:p>
          </p:txBody>
        </p:sp>
      </p:grpSp>
      <p:grpSp>
        <p:nvGrpSpPr>
          <p:cNvPr id="8" name="Group 46"/>
          <p:cNvGrpSpPr/>
          <p:nvPr/>
        </p:nvGrpSpPr>
        <p:grpSpPr>
          <a:xfrm>
            <a:off x="2104370" y="3320775"/>
            <a:ext cx="5121496" cy="461388"/>
            <a:chOff x="2104370" y="3320775"/>
            <a:chExt cx="5121496" cy="461388"/>
          </a:xfrm>
        </p:grpSpPr>
        <p:sp>
          <p:nvSpPr>
            <p:cNvPr id="48" name="TextBox 47"/>
            <p:cNvSpPr txBox="1"/>
            <p:nvPr/>
          </p:nvSpPr>
          <p:spPr>
            <a:xfrm>
              <a:off x="5641330" y="3320775"/>
              <a:ext cx="1584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 smtClean="0">
                  <a:solidFill>
                    <a:srgbClr val="660066"/>
                  </a:solidFill>
                  <a:latin typeface="Rockwell"/>
                  <a:cs typeface="Rockwell"/>
                </a:rPr>
                <a:t>Submonthly</a:t>
              </a:r>
              <a:r>
                <a:rPr lang="en-US" sz="1200" i="1" dirty="0" smtClean="0">
                  <a:solidFill>
                    <a:srgbClr val="660066"/>
                  </a:solidFill>
                  <a:latin typeface="Rockwell"/>
                  <a:cs typeface="Rockwell"/>
                </a:rPr>
                <a:t> heating</a:t>
              </a:r>
              <a:endParaRPr lang="en-US" sz="1200" i="1" dirty="0">
                <a:solidFill>
                  <a:srgbClr val="660066"/>
                </a:solidFill>
                <a:latin typeface="Rockwell"/>
                <a:cs typeface="Rockwel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04370" y="3505164"/>
              <a:ext cx="1989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660066"/>
                  </a:solidFill>
                  <a:latin typeface="Rockwell"/>
                  <a:cs typeface="Rockwell"/>
                </a:rPr>
                <a:t>Too much monthly cooling</a:t>
              </a:r>
              <a:endParaRPr lang="en-US" sz="1200" i="1" dirty="0">
                <a:solidFill>
                  <a:srgbClr val="660066"/>
                </a:solidFill>
                <a:latin typeface="Rockwell"/>
                <a:cs typeface="Rockwell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2086849" y="4417059"/>
            <a:ext cx="6845503" cy="1209737"/>
            <a:chOff x="2086849" y="4417059"/>
            <a:chExt cx="6845503" cy="1209737"/>
          </a:xfrm>
        </p:grpSpPr>
        <p:sp>
          <p:nvSpPr>
            <p:cNvPr id="35" name="TextBox 34"/>
            <p:cNvSpPr txBox="1"/>
            <p:nvPr/>
          </p:nvSpPr>
          <p:spPr>
            <a:xfrm>
              <a:off x="2086849" y="5180092"/>
              <a:ext cx="23192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660066"/>
                  </a:solidFill>
                  <a:latin typeface="Rockwell"/>
                  <a:cs typeface="Rockwell"/>
                </a:rPr>
                <a:t>Excess cooling from upwelling</a:t>
              </a:r>
              <a:endParaRPr lang="en-US" sz="1200" i="1" dirty="0">
                <a:solidFill>
                  <a:srgbClr val="660066"/>
                </a:solidFill>
                <a:latin typeface="Rockwell"/>
                <a:cs typeface="Rockwel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8688" y="4417059"/>
              <a:ext cx="2391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660066"/>
                  </a:solidFill>
                  <a:latin typeface="Rockwell"/>
                  <a:cs typeface="Rockwell"/>
                </a:rPr>
                <a:t>Weaker zonal advective heating</a:t>
              </a:r>
              <a:endParaRPr lang="en-US" sz="1200" i="1" dirty="0">
                <a:solidFill>
                  <a:srgbClr val="660066"/>
                </a:solidFill>
                <a:latin typeface="Rockwell"/>
                <a:cs typeface="Rockwel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70946" y="5349797"/>
              <a:ext cx="36614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660066"/>
                  </a:solidFill>
                  <a:latin typeface="Rockwell"/>
                  <a:cs typeface="Rockwell"/>
                </a:rPr>
                <a:t>Estimated residual in FLOR is opposite to Observed</a:t>
              </a:r>
              <a:endParaRPr lang="en-US" sz="1200" i="1" dirty="0">
                <a:solidFill>
                  <a:srgbClr val="660066"/>
                </a:solidFill>
                <a:latin typeface="Rockwell"/>
                <a:cs typeface="Rockwell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255407" y="1303865"/>
            <a:ext cx="1780393" cy="2592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377505" y="1921360"/>
            <a:ext cx="3323346" cy="3994096"/>
            <a:chOff x="3377505" y="1921360"/>
            <a:chExt cx="3323346" cy="3994096"/>
          </a:xfrm>
        </p:grpSpPr>
        <p:sp>
          <p:nvSpPr>
            <p:cNvPr id="46" name="Rectangle 45"/>
            <p:cNvSpPr/>
            <p:nvPr/>
          </p:nvSpPr>
          <p:spPr>
            <a:xfrm>
              <a:off x="5213066" y="1921360"/>
              <a:ext cx="1487785" cy="73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91503" y="2899766"/>
              <a:ext cx="1213465" cy="73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02993" y="2243100"/>
              <a:ext cx="100576" cy="73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2187" y="2569074"/>
              <a:ext cx="155437" cy="82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13057" y="3547012"/>
              <a:ext cx="347461" cy="73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52841" y="3873498"/>
              <a:ext cx="1554480" cy="82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13065" y="4527769"/>
              <a:ext cx="914400" cy="73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704723" y="4859867"/>
              <a:ext cx="502904" cy="73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77505" y="5180092"/>
              <a:ext cx="1828800" cy="73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13982" y="5833160"/>
              <a:ext cx="347461" cy="82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3007" y="618118"/>
            <a:ext cx="768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FLOR may underestimate the cooling from shear driven vertical mixing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-2593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Deeper Layer Heat Budget</a:t>
            </a:r>
            <a:endParaRPr lang="en-US" sz="32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28414" y="5220885"/>
            <a:ext cx="3011817" cy="682326"/>
          </a:xfrm>
          <a:prstGeom prst="ellipse">
            <a:avLst/>
          </a:prstGeom>
          <a:noFill/>
          <a:ln w="19050">
            <a:solidFill>
              <a:srgbClr val="0A0F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44358" y="5165919"/>
            <a:ext cx="2738553" cy="368334"/>
          </a:xfrm>
          <a:prstGeom prst="ellipse">
            <a:avLst/>
          </a:prstGeom>
          <a:noFill/>
          <a:ln w="19050">
            <a:solidFill>
              <a:srgbClr val="0A0F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dBiasThickML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200" r="-6200" b="-1"/>
          <a:stretch>
            <a:fillRect/>
          </a:stretch>
        </p:blipFill>
        <p:spPr>
          <a:xfrm>
            <a:off x="-258233" y="720832"/>
            <a:ext cx="9718573" cy="5344841"/>
          </a:xfrm>
        </p:spPr>
      </p:pic>
      <p:sp>
        <p:nvSpPr>
          <p:cNvPr id="22" name="TextBox 21"/>
          <p:cNvSpPr txBox="1"/>
          <p:nvPr/>
        </p:nvSpPr>
        <p:spPr>
          <a:xfrm>
            <a:off x="554494" y="6067373"/>
            <a:ext cx="867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FLOR-FA weakens the heat budget terms, but realistically simulates the vertical </a:t>
            </a:r>
            <a:r>
              <a:rPr lang="en-US" dirty="0" err="1" smtClean="0">
                <a:latin typeface="Rockwell"/>
                <a:cs typeface="Rockwell"/>
              </a:rPr>
              <a:t>advective</a:t>
            </a:r>
            <a:r>
              <a:rPr lang="en-US" dirty="0" smtClean="0">
                <a:latin typeface="Rockwell"/>
                <a:cs typeface="Rockwell"/>
              </a:rPr>
              <a:t> cooling of the deep layer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-2593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Deeper Layer Heat Budget</a:t>
            </a:r>
            <a:endParaRPr lang="en-US" sz="32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24028" y="2286001"/>
            <a:ext cx="4870986" cy="3239158"/>
            <a:chOff x="1189568" y="2734509"/>
            <a:chExt cx="4180923" cy="276938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568" y="2734509"/>
              <a:ext cx="4048607" cy="276938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751988" y="3900824"/>
              <a:ext cx="172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solidFill>
                    <a:srgbClr val="BD1FB7"/>
                  </a:solidFill>
                  <a:latin typeface="Rockwell" charset="0"/>
                  <a:ea typeface="Rockwell" charset="0"/>
                  <a:cs typeface="Rockwell" charset="0"/>
                </a:rPr>
                <a:t>Submonthly</a:t>
              </a:r>
              <a:r>
                <a:rPr lang="en-US" sz="1200" i="1" dirty="0" smtClean="0">
                  <a:solidFill>
                    <a:srgbClr val="BD1FB7"/>
                  </a:solidFill>
                  <a:latin typeface="Rockwell" charset="0"/>
                  <a:ea typeface="Rockwell" charset="0"/>
                  <a:cs typeface="Rockwell" charset="0"/>
                </a:rPr>
                <a:t> </a:t>
              </a:r>
              <a:r>
                <a:rPr lang="en-US" sz="1200" i="1" dirty="0" err="1" smtClean="0">
                  <a:solidFill>
                    <a:srgbClr val="BD1FB7"/>
                  </a:solidFill>
                  <a:latin typeface="Rockwell" charset="0"/>
                  <a:ea typeface="Rockwell" charset="0"/>
                  <a:cs typeface="Rockwell" charset="0"/>
                </a:rPr>
                <a:t>advective</a:t>
              </a:r>
              <a:r>
                <a:rPr lang="en-US" sz="1200" i="1" dirty="0" smtClean="0">
                  <a:solidFill>
                    <a:srgbClr val="BD1FB7"/>
                  </a:solidFill>
                  <a:latin typeface="Rockwell" charset="0"/>
                  <a:ea typeface="Rockwell" charset="0"/>
                  <a:cs typeface="Rockwell" charset="0"/>
                </a:rPr>
                <a:t> heating components</a:t>
              </a:r>
              <a:endParaRPr lang="en-US" sz="1200" i="1" dirty="0">
                <a:solidFill>
                  <a:srgbClr val="BD1FB7"/>
                </a:solidFill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89140" y="4558809"/>
              <a:ext cx="1981351" cy="21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BD1FB7"/>
                  </a:solidFill>
                  <a:latin typeface="Rockwell" charset="0"/>
                  <a:ea typeface="Rockwell" charset="0"/>
                  <a:cs typeface="Rockwell" charset="0"/>
                </a:rPr>
                <a:t>H</a:t>
              </a:r>
              <a:r>
                <a:rPr lang="en-US" sz="1200" i="1" dirty="0" smtClean="0">
                  <a:solidFill>
                    <a:srgbClr val="BD1FB7"/>
                  </a:solidFill>
                  <a:latin typeface="Rockwell" charset="0"/>
                  <a:ea typeface="Rockwell" charset="0"/>
                  <a:cs typeface="Rockwell" charset="0"/>
                </a:rPr>
                <a:t>eating from the north face – TIWs</a:t>
              </a:r>
              <a:endParaRPr lang="en-US" sz="1200" i="1" dirty="0">
                <a:solidFill>
                  <a:srgbClr val="BD1FB7"/>
                </a:solidFill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654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5E13AD"/>
                </a:solidFill>
                <a:latin typeface="Rockwell"/>
                <a:cs typeface="Rockwell"/>
              </a:rPr>
              <a:t>Schematic of </a:t>
            </a:r>
            <a:r>
              <a:rPr lang="en-US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physical processes </a:t>
            </a:r>
            <a:r>
              <a:rPr lang="en-US" sz="2800" b="1" u="sng" dirty="0">
                <a:solidFill>
                  <a:srgbClr val="5E13AD"/>
                </a:solidFill>
                <a:latin typeface="Rockwell"/>
                <a:cs typeface="Rockwell"/>
              </a:rPr>
              <a:t>in </a:t>
            </a:r>
            <a:r>
              <a:rPr lang="en-US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ECT</a:t>
            </a:r>
            <a:endParaRPr lang="en-US" sz="28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sp>
        <p:nvSpPr>
          <p:cNvPr id="5" name="Cube 4"/>
          <p:cNvSpPr/>
          <p:nvPr/>
        </p:nvSpPr>
        <p:spPr>
          <a:xfrm>
            <a:off x="2604685" y="1698289"/>
            <a:ext cx="3835782" cy="2986779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04685" y="3272652"/>
            <a:ext cx="3097154" cy="119213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972192" y="1458189"/>
            <a:ext cx="894152" cy="1413210"/>
            <a:chOff x="7243927" y="3550482"/>
            <a:chExt cx="894152" cy="141321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243927" y="4159505"/>
              <a:ext cx="894152" cy="1588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256886" y="3550482"/>
              <a:ext cx="699771" cy="596170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6847175" y="4554775"/>
              <a:ext cx="816246" cy="1588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788590" y="1858218"/>
            <a:ext cx="6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Rockwell"/>
                <a:cs typeface="Rockwell"/>
              </a:rPr>
              <a:t>East</a:t>
            </a:r>
            <a:endParaRPr lang="en-US" dirty="0">
              <a:solidFill>
                <a:srgbClr val="984807"/>
              </a:solidFill>
              <a:latin typeface="Rockwell"/>
              <a:cs typeface="Rockwel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3608" y="1136721"/>
            <a:ext cx="78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Rockwell"/>
                <a:cs typeface="Rockwell"/>
              </a:rPr>
              <a:t>North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4200" y="2743516"/>
            <a:ext cx="83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Rockwell"/>
                <a:cs typeface="Rockwell"/>
              </a:rPr>
              <a:t>Depth</a:t>
            </a:r>
            <a:endParaRPr lang="en-US" dirty="0">
              <a:solidFill>
                <a:srgbClr val="984807"/>
              </a:solidFill>
              <a:latin typeface="Rockwell"/>
              <a:cs typeface="Rockwell"/>
            </a:endParaRPr>
          </a:p>
        </p:txBody>
      </p:sp>
      <p:sp>
        <p:nvSpPr>
          <p:cNvPr id="30" name="TextBox 29"/>
          <p:cNvSpPr txBox="1"/>
          <p:nvPr/>
        </p:nvSpPr>
        <p:spPr>
          <a:xfrm rot="20350832">
            <a:off x="2746170" y="400723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Rockwell"/>
                <a:cs typeface="Rockwell"/>
              </a:rPr>
              <a:t>MLD</a:t>
            </a:r>
            <a:endParaRPr lang="en-US" sz="1600" dirty="0">
              <a:latin typeface="Rockwell"/>
              <a:cs typeface="Rockwel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585577" y="655100"/>
            <a:ext cx="4772380" cy="4290796"/>
            <a:chOff x="2585577" y="655100"/>
            <a:chExt cx="4772380" cy="4290796"/>
          </a:xfrm>
        </p:grpSpPr>
        <p:sp>
          <p:nvSpPr>
            <p:cNvPr id="14" name="Notched Right Arrow 13"/>
            <p:cNvSpPr/>
            <p:nvPr/>
          </p:nvSpPr>
          <p:spPr>
            <a:xfrm rot="8295080">
              <a:off x="5340109" y="1548100"/>
              <a:ext cx="807741" cy="256029"/>
            </a:xfrm>
            <a:prstGeom prst="notchedRightArrow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Notched Right Arrow 14"/>
            <p:cNvSpPr/>
            <p:nvPr/>
          </p:nvSpPr>
          <p:spPr>
            <a:xfrm rot="16200000">
              <a:off x="3239734" y="3911434"/>
              <a:ext cx="807741" cy="256029"/>
            </a:xfrm>
            <a:prstGeom prst="notchedRightArrow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85577" y="4361120"/>
              <a:ext cx="18687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  <a:latin typeface="Rockwell"/>
                  <a:cs typeface="Rockwell"/>
                </a:rPr>
                <a:t>submonthly</a:t>
              </a:r>
              <a:endParaRPr lang="en-US" sz="1600" dirty="0" smtClean="0">
                <a:solidFill>
                  <a:srgbClr val="FF0000"/>
                </a:solidFill>
                <a:latin typeface="Rockwell"/>
                <a:cs typeface="Rockwell"/>
              </a:endParaRP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Rockwell"/>
                  <a:cs typeface="Rockwell"/>
                </a:rPr>
                <a:t>vertical advection</a:t>
              </a:r>
              <a:endParaRPr lang="en-US" sz="1600" dirty="0">
                <a:solidFill>
                  <a:srgbClr val="FF0000"/>
                </a:solidFill>
                <a:latin typeface="Rockwell"/>
                <a:cs typeface="Rockwel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89790" y="655100"/>
              <a:ext cx="1668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  <a:latin typeface="Rockwell"/>
                  <a:cs typeface="Rockwell"/>
                </a:rPr>
                <a:t>submonthly</a:t>
              </a:r>
              <a:r>
                <a:rPr lang="en-US" sz="1600" dirty="0" smtClean="0">
                  <a:solidFill>
                    <a:srgbClr val="FF0000"/>
                  </a:solidFill>
                  <a:latin typeface="Rockwell"/>
                  <a:cs typeface="Rockwell"/>
                </a:rPr>
                <a:t> meridional advection</a:t>
              </a:r>
              <a:endParaRPr lang="en-US" sz="1600" dirty="0">
                <a:solidFill>
                  <a:srgbClr val="FF0000"/>
                </a:solidFill>
                <a:latin typeface="Rockwell"/>
                <a:cs typeface="Rockwel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349532" y="937331"/>
            <a:ext cx="2383371" cy="3761930"/>
            <a:chOff x="3349532" y="937331"/>
            <a:chExt cx="2383371" cy="3761930"/>
          </a:xfrm>
        </p:grpSpPr>
        <p:sp>
          <p:nvSpPr>
            <p:cNvPr id="13" name="Right Arrow 12"/>
            <p:cNvSpPr/>
            <p:nvPr/>
          </p:nvSpPr>
          <p:spPr>
            <a:xfrm rot="16200000">
              <a:off x="4778664" y="3700976"/>
              <a:ext cx="686122" cy="271383"/>
            </a:xfrm>
            <a:prstGeom prst="rightArrow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08176" y="4114485"/>
              <a:ext cx="11247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monthly</a:t>
              </a:r>
            </a:p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upwelling</a:t>
              </a:r>
              <a:endParaRPr lang="en-US" sz="1600" dirty="0">
                <a:solidFill>
                  <a:srgbClr val="3366FF"/>
                </a:solidFill>
                <a:latin typeface="Rockwell"/>
                <a:cs typeface="Rockwel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8308790">
              <a:off x="2530598" y="1756265"/>
              <a:ext cx="19764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Monthly </a:t>
              </a:r>
              <a:r>
                <a:rPr lang="en-US" sz="1600" dirty="0" err="1" smtClean="0">
                  <a:solidFill>
                    <a:srgbClr val="3366FF"/>
                  </a:solidFill>
                  <a:latin typeface="Rockwell"/>
                  <a:cs typeface="Rockwell"/>
                </a:rPr>
                <a:t>merid</a:t>
              </a:r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 flux</a:t>
              </a:r>
              <a:endParaRPr lang="en-US" sz="1600" dirty="0">
                <a:solidFill>
                  <a:srgbClr val="3366FF"/>
                </a:solidFill>
                <a:latin typeface="Rockwell"/>
                <a:cs typeface="Rockwell"/>
              </a:endParaRPr>
            </a:p>
          </p:txBody>
        </p:sp>
        <p:sp>
          <p:nvSpPr>
            <p:cNvPr id="37" name="Up-Down Arrow 36"/>
            <p:cNvSpPr/>
            <p:nvPr/>
          </p:nvSpPr>
          <p:spPr>
            <a:xfrm rot="2220833">
              <a:off x="3817489" y="1415611"/>
              <a:ext cx="319425" cy="1238672"/>
            </a:xfrm>
            <a:prstGeom prst="upDownArrow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02487" y="237029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Rockwell"/>
                <a:cs typeface="Rockwell"/>
              </a:rPr>
              <a:t>2°S</a:t>
            </a:r>
            <a:endParaRPr lang="en-US" i="1" dirty="0">
              <a:latin typeface="Rockwell"/>
              <a:cs typeface="Rockwell"/>
            </a:endParaRPr>
          </a:p>
        </p:txBody>
      </p:sp>
      <p:sp>
        <p:nvSpPr>
          <p:cNvPr id="43" name="TextBox 42"/>
          <p:cNvSpPr txBox="1"/>
          <p:nvPr/>
        </p:nvSpPr>
        <p:spPr>
          <a:xfrm rot="18974230">
            <a:off x="5505497" y="2503969"/>
            <a:ext cx="1020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Rockwell"/>
                <a:cs typeface="Rockwell"/>
              </a:rPr>
              <a:t>Mixed layer</a:t>
            </a:r>
            <a:endParaRPr lang="en-US" sz="1200" dirty="0">
              <a:latin typeface="Rockwell"/>
              <a:cs typeface="Rockwel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4979" y="5008043"/>
            <a:ext cx="805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 Heating - net surface heat flux , </a:t>
            </a:r>
            <a:r>
              <a:rPr lang="en-US" dirty="0" err="1" smtClean="0">
                <a:latin typeface="Rockwell"/>
                <a:cs typeface="Rockwell"/>
              </a:rPr>
              <a:t>submonthly</a:t>
            </a:r>
            <a:r>
              <a:rPr lang="en-US" dirty="0" smtClean="0">
                <a:latin typeface="Rockwell"/>
                <a:cs typeface="Rockwell"/>
              </a:rPr>
              <a:t> meridional &amp; vertical advection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164107" y="2040546"/>
            <a:ext cx="4490093" cy="31508"/>
          </a:xfrm>
          <a:prstGeom prst="line">
            <a:avLst/>
          </a:prstGeom>
          <a:ln w="285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95004" y="1712297"/>
            <a:ext cx="105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Rockwell"/>
                <a:cs typeface="Rockwell"/>
              </a:rPr>
              <a:t>Equator</a:t>
            </a:r>
            <a:endParaRPr lang="en-US" i="1" dirty="0">
              <a:latin typeface="Rockwell"/>
              <a:cs typeface="Rockwell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688880" y="2793206"/>
            <a:ext cx="769875" cy="479445"/>
          </a:xfrm>
          <a:custGeom>
            <a:avLst/>
            <a:gdLst>
              <a:gd name="connsiteX0" fmla="*/ 0 w 853116"/>
              <a:gd name="connsiteY0" fmla="*/ 479445 h 479445"/>
              <a:gd name="connsiteX1" fmla="*/ 272133 w 853116"/>
              <a:gd name="connsiteY1" fmla="*/ 77748 h 479445"/>
              <a:gd name="connsiteX2" fmla="*/ 764565 w 853116"/>
              <a:gd name="connsiteY2" fmla="*/ 12958 h 479445"/>
              <a:gd name="connsiteX3" fmla="*/ 803441 w 853116"/>
              <a:gd name="connsiteY3" fmla="*/ 12958 h 47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116" h="479445">
                <a:moveTo>
                  <a:pt x="0" y="479445"/>
                </a:moveTo>
                <a:cubicBezTo>
                  <a:pt x="72353" y="317470"/>
                  <a:pt x="144706" y="155496"/>
                  <a:pt x="272133" y="77748"/>
                </a:cubicBezTo>
                <a:cubicBezTo>
                  <a:pt x="399560" y="0"/>
                  <a:pt x="676014" y="23756"/>
                  <a:pt x="764565" y="12958"/>
                </a:cubicBezTo>
                <a:cubicBezTo>
                  <a:pt x="853116" y="2160"/>
                  <a:pt x="803441" y="12958"/>
                  <a:pt x="803441" y="1295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33568" y="4179729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5584" y="789565"/>
            <a:ext cx="1737375" cy="1219733"/>
            <a:chOff x="3835584" y="789565"/>
            <a:chExt cx="1737375" cy="1219733"/>
          </a:xfrm>
        </p:grpSpPr>
        <p:sp>
          <p:nvSpPr>
            <p:cNvPr id="35" name="TextBox 34"/>
            <p:cNvSpPr txBox="1"/>
            <p:nvPr/>
          </p:nvSpPr>
          <p:spPr>
            <a:xfrm>
              <a:off x="3835584" y="789565"/>
              <a:ext cx="1737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Rockwell"/>
                  <a:cs typeface="Rockwell"/>
                </a:rPr>
                <a:t>surface heat flux</a:t>
              </a:r>
              <a:endParaRPr lang="en-US" sz="1600" dirty="0">
                <a:solidFill>
                  <a:srgbClr val="FF0000"/>
                </a:solidFill>
                <a:latin typeface="Rockwell"/>
                <a:cs typeface="Rockwell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4231423" y="1407101"/>
              <a:ext cx="933010" cy="2713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547104" y="2803123"/>
            <a:ext cx="1442191" cy="1457609"/>
            <a:chOff x="3547104" y="2803123"/>
            <a:chExt cx="1442191" cy="1457609"/>
          </a:xfrm>
        </p:grpSpPr>
        <p:sp>
          <p:nvSpPr>
            <p:cNvPr id="31" name="TextBox 30"/>
            <p:cNvSpPr txBox="1"/>
            <p:nvPr/>
          </p:nvSpPr>
          <p:spPr>
            <a:xfrm>
              <a:off x="3547104" y="2803123"/>
              <a:ext cx="1442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366FF"/>
                  </a:solidFill>
                  <a:latin typeface="Rockwell"/>
                  <a:cs typeface="Rockwell"/>
                </a:rPr>
                <a:t>t</a:t>
              </a:r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otal diffusive</a:t>
              </a:r>
            </a:p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heat flux</a:t>
              </a:r>
              <a:endParaRPr lang="en-US" sz="1600" dirty="0">
                <a:solidFill>
                  <a:srgbClr val="3366FF"/>
                </a:solidFill>
                <a:latin typeface="Rockwell"/>
                <a:cs typeface="Rockwell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3757498" y="3658535"/>
              <a:ext cx="933010" cy="271383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35000" y="5588000"/>
            <a:ext cx="840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Rockwell"/>
                <a:cs typeface="Rockwell"/>
              </a:rPr>
              <a:t>Cooling – downward diffusive flux, monthly upwelling, monthly </a:t>
            </a:r>
            <a:r>
              <a:rPr lang="en-US" dirty="0" err="1" smtClean="0">
                <a:latin typeface="Rockwell"/>
                <a:cs typeface="Rockwell"/>
              </a:rPr>
              <a:t>meridional</a:t>
            </a:r>
            <a:r>
              <a:rPr lang="en-US" dirty="0" smtClean="0">
                <a:latin typeface="Rockwell"/>
                <a:cs typeface="Rockwell"/>
              </a:rPr>
              <a:t> flux divergence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-284623" y="3800678"/>
            <a:ext cx="8388458" cy="2740854"/>
            <a:chOff x="-284623" y="3800678"/>
            <a:chExt cx="8388458" cy="2740854"/>
          </a:xfrm>
        </p:grpSpPr>
        <p:sp>
          <p:nvSpPr>
            <p:cNvPr id="54" name="TextBox 53"/>
            <p:cNvSpPr txBox="1"/>
            <p:nvPr/>
          </p:nvSpPr>
          <p:spPr>
            <a:xfrm>
              <a:off x="622300" y="6172200"/>
              <a:ext cx="748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</a:t>
              </a:r>
              <a:r>
                <a:rPr lang="en-US" dirty="0" smtClean="0">
                  <a:latin typeface="Rockwell"/>
                  <a:cs typeface="Rockwell"/>
                </a:rPr>
                <a:t>May underestimate </a:t>
              </a:r>
              <a:r>
                <a:rPr lang="en-US" dirty="0" err="1" smtClean="0">
                  <a:latin typeface="Rockwell"/>
                  <a:cs typeface="Rockwell"/>
                </a:rPr>
                <a:t>submonthly</a:t>
              </a:r>
              <a:r>
                <a:rPr lang="en-US" dirty="0" smtClean="0">
                  <a:latin typeface="Rockwell"/>
                  <a:cs typeface="Rockwell"/>
                </a:rPr>
                <a:t> diffusive cooling (weak TIW shears)</a:t>
              </a:r>
              <a:endParaRPr lang="en-US" dirty="0" smtClean="0"/>
            </a:p>
          </p:txBody>
        </p:sp>
        <p:sp>
          <p:nvSpPr>
            <p:cNvPr id="40" name="Notched Right Arrow 39"/>
            <p:cNvSpPr/>
            <p:nvPr/>
          </p:nvSpPr>
          <p:spPr>
            <a:xfrm rot="16200000">
              <a:off x="2376134" y="4076534"/>
              <a:ext cx="807741" cy="256029"/>
            </a:xfrm>
            <a:prstGeom prst="notchedRightArrow">
              <a:avLst/>
            </a:pr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284623" y="3879732"/>
              <a:ext cx="4572000" cy="5847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3366FF"/>
                  </a:solidFill>
                  <a:latin typeface="Rockwell"/>
                  <a:cs typeface="Rockwell"/>
                </a:rPr>
                <a:t>submonthly</a:t>
              </a:r>
              <a:endParaRPr lang="en-US" sz="1600" dirty="0" smtClean="0">
                <a:solidFill>
                  <a:srgbClr val="3366FF"/>
                </a:solidFill>
                <a:latin typeface="Rockwell"/>
                <a:cs typeface="Rockwell"/>
              </a:endParaRPr>
            </a:p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diffusive cooling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91747" y="14072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Rockwell"/>
                <a:cs typeface="Rockwell"/>
              </a:rPr>
              <a:t>2°N</a:t>
            </a:r>
            <a:endParaRPr lang="en-US" i="1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7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829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TIWs in observation and FLOR, FLOR-FA</a:t>
            </a:r>
            <a:endParaRPr lang="en-US" sz="32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6" y="959382"/>
            <a:ext cx="4104263" cy="578166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935126" y="2445488"/>
            <a:ext cx="0" cy="23391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05335" y="3365486"/>
            <a:ext cx="2190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A0FC4"/>
                </a:solidFill>
                <a:latin typeface="Rockwell" charset="0"/>
                <a:ea typeface="Rockwell" charset="0"/>
                <a:cs typeface="Rockwell" charset="0"/>
              </a:rPr>
              <a:t>Decrease in </a:t>
            </a:r>
            <a:r>
              <a:rPr lang="en-US" sz="1400" smtClean="0">
                <a:solidFill>
                  <a:srgbClr val="0A0FC4"/>
                </a:solidFill>
                <a:latin typeface="Rockwell" charset="0"/>
                <a:ea typeface="Rockwell" charset="0"/>
                <a:cs typeface="Rockwell" charset="0"/>
              </a:rPr>
              <a:t>TIW activity</a:t>
            </a:r>
            <a:endParaRPr lang="en-US" sz="1400">
              <a:solidFill>
                <a:srgbClr val="0A0FC4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1405" y="1435396"/>
            <a:ext cx="266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A0FC4"/>
                </a:solidFill>
                <a:latin typeface="Rockwell" charset="0"/>
                <a:ea typeface="Rockwell" charset="0"/>
                <a:cs typeface="Rockwell" charset="0"/>
              </a:rPr>
              <a:t>High TIW </a:t>
            </a:r>
            <a:r>
              <a:rPr lang="en-US" sz="1600" smtClean="0">
                <a:solidFill>
                  <a:srgbClr val="0A0FC4"/>
                </a:solidFill>
                <a:latin typeface="Rockwell" charset="0"/>
                <a:ea typeface="Rockwell" charset="0"/>
                <a:cs typeface="Rockwell" charset="0"/>
              </a:rPr>
              <a:t>activity in observation</a:t>
            </a:r>
            <a:endParaRPr lang="en-US" sz="1600" dirty="0">
              <a:solidFill>
                <a:srgbClr val="0A0FC4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0139" y="3264195"/>
            <a:ext cx="284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A0FC4"/>
                </a:solidFill>
                <a:latin typeface="Rockwell" charset="0"/>
                <a:ea typeface="Rockwell" charset="0"/>
                <a:cs typeface="Rockwell" charset="0"/>
              </a:rPr>
              <a:t>The bias in meridional temperature gradient amplifies the SST anomalies</a:t>
            </a:r>
            <a:endParaRPr lang="en-US" sz="1600" dirty="0">
              <a:solidFill>
                <a:srgbClr val="0A0FC4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67693" y="1701209"/>
            <a:ext cx="1733195" cy="18075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6373" y="5061098"/>
            <a:ext cx="2817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A0FC4"/>
                </a:solidFill>
                <a:latin typeface="Rockwell" charset="0"/>
                <a:ea typeface="Rockwell" charset="0"/>
                <a:cs typeface="Rockwell" charset="0"/>
              </a:rPr>
              <a:t>FLOR-FA further underestimates the SST anomalies on correcting the meridional temperature gradient, and perhaps with similar stirring as in FLOR</a:t>
            </a:r>
            <a:endParaRPr lang="en-US" sz="1600" dirty="0">
              <a:solidFill>
                <a:srgbClr val="0A0FC4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9246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Temporal variation </a:t>
            </a:r>
            <a:r>
              <a:rPr lang="en-US" sz="2800" b="1" u="sng" smtClean="0">
                <a:solidFill>
                  <a:srgbClr val="5E13AD"/>
                </a:solidFill>
                <a:latin typeface="Rockwell"/>
                <a:cs typeface="Rockwell"/>
              </a:rPr>
              <a:t>in FLOR ML </a:t>
            </a:r>
            <a:r>
              <a:rPr lang="en-US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Heat Budget </a:t>
            </a:r>
            <a:r>
              <a:rPr lang="mr-IN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–</a:t>
            </a:r>
            <a:r>
              <a:rPr lang="en-US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ECT </a:t>
            </a:r>
            <a:endParaRPr lang="en-US" sz="28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50418"/>
          <a:stretch/>
        </p:blipFill>
        <p:spPr>
          <a:xfrm>
            <a:off x="119244" y="1403498"/>
            <a:ext cx="4675394" cy="2758757"/>
          </a:xfrm>
        </p:spPr>
      </p:pic>
      <p:sp>
        <p:nvSpPr>
          <p:cNvPr id="5" name="TextBox 4"/>
          <p:cNvSpPr txBox="1"/>
          <p:nvPr/>
        </p:nvSpPr>
        <p:spPr>
          <a:xfrm>
            <a:off x="587076" y="1060686"/>
            <a:ext cx="4918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 charset="0"/>
                <a:ea typeface="Rockwell" charset="0"/>
                <a:cs typeface="Rockwell" charset="0"/>
              </a:rPr>
              <a:t>Seasonal cycle </a:t>
            </a:r>
            <a:r>
              <a:rPr lang="en-US" sz="1400" smtClean="0">
                <a:latin typeface="Rockwell" charset="0"/>
                <a:ea typeface="Rockwell" charset="0"/>
                <a:cs typeface="Rockwell" charset="0"/>
              </a:rPr>
              <a:t>in SML heat </a:t>
            </a:r>
            <a:r>
              <a:rPr lang="en-US" sz="1400" dirty="0" smtClean="0">
                <a:latin typeface="Rockwell" charset="0"/>
                <a:ea typeface="Rockwell" charset="0"/>
                <a:cs typeface="Rockwell" charset="0"/>
              </a:rPr>
              <a:t>budget (K/year)</a:t>
            </a:r>
            <a:endParaRPr lang="en-US" sz="1400" dirty="0"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2880" y="1520457"/>
            <a:ext cx="3567047" cy="2280110"/>
            <a:chOff x="2385238" y="1520457"/>
            <a:chExt cx="3567047" cy="2280110"/>
          </a:xfrm>
        </p:grpSpPr>
        <p:sp>
          <p:nvSpPr>
            <p:cNvPr id="6" name="TextBox 5"/>
            <p:cNvSpPr txBox="1"/>
            <p:nvPr/>
          </p:nvSpPr>
          <p:spPr>
            <a:xfrm>
              <a:off x="4391247" y="1520457"/>
              <a:ext cx="13051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>
                  <a:solidFill>
                    <a:srgbClr val="CB02D9"/>
                  </a:solidFill>
                </a:rPr>
                <a:t>Net surface heating</a:t>
              </a:r>
              <a:endParaRPr lang="en-US" sz="1050" b="1">
                <a:solidFill>
                  <a:srgbClr val="CB02D9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85238" y="2314636"/>
              <a:ext cx="1465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err="1" smtClean="0">
                  <a:solidFill>
                    <a:srgbClr val="FF0000"/>
                  </a:solidFill>
                </a:rPr>
                <a:t>Submonthly</a:t>
              </a:r>
              <a:r>
                <a:rPr lang="en-US" sz="1050" b="1" dirty="0" smtClean="0">
                  <a:solidFill>
                    <a:srgbClr val="FF0000"/>
                  </a:solidFill>
                </a:rPr>
                <a:t> advection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9637" y="2964355"/>
              <a:ext cx="12426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>
                  <a:solidFill>
                    <a:srgbClr val="202DC3"/>
                  </a:solidFill>
                </a:rPr>
                <a:t>Monthly advection</a:t>
              </a:r>
              <a:endParaRPr lang="en-US" sz="1050" b="1">
                <a:solidFill>
                  <a:srgbClr val="202DC3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0755" y="3546651"/>
              <a:ext cx="11432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>
                  <a:solidFill>
                    <a:srgbClr val="4DDD50"/>
                  </a:solidFill>
                </a:rPr>
                <a:t>Vertical diffusion</a:t>
              </a:r>
              <a:endParaRPr lang="en-US" sz="1050" b="1" dirty="0">
                <a:solidFill>
                  <a:srgbClr val="4DDD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87657" y="2425133"/>
              <a:ext cx="14622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Residual from all other</a:t>
              </a:r>
              <a:endParaRPr lang="en-US" sz="105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51355" y="452567"/>
            <a:ext cx="2883358" cy="6437237"/>
            <a:chOff x="5751355" y="452567"/>
            <a:chExt cx="2883358" cy="6437237"/>
          </a:xfrm>
        </p:grpSpPr>
        <p:grpSp>
          <p:nvGrpSpPr>
            <p:cNvPr id="18" name="Group 17"/>
            <p:cNvGrpSpPr/>
            <p:nvPr/>
          </p:nvGrpSpPr>
          <p:grpSpPr>
            <a:xfrm>
              <a:off x="5751355" y="543808"/>
              <a:ext cx="2883358" cy="6261030"/>
              <a:chOff x="5751355" y="543808"/>
              <a:chExt cx="2883358" cy="626103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751355" y="543808"/>
                <a:ext cx="2883358" cy="6261030"/>
                <a:chOff x="5751355" y="596971"/>
                <a:chExt cx="2883358" cy="6261030"/>
              </a:xfrm>
            </p:grpSpPr>
            <p:pic>
              <p:nvPicPr>
                <p:cNvPr id="12" name="Content Placeholder 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92" r="49176"/>
                <a:stretch/>
              </p:blipFill>
              <p:spPr>
                <a:xfrm>
                  <a:off x="5751355" y="596971"/>
                  <a:ext cx="2883358" cy="6261030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6368996" y="6702950"/>
                  <a:ext cx="1685676" cy="155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6262578" y="558798"/>
                <a:ext cx="1605516" cy="147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43924" y="6612805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/>
                <a:t>(0)</a:t>
              </a:r>
              <a:endParaRPr lang="en-US" sz="12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13749" y="6612805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/>
                <a:t>(+1)</a:t>
              </a:r>
              <a:endParaRPr lang="en-US" sz="1200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6038" y="452567"/>
              <a:ext cx="1742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Rockwell" charset="0"/>
                  <a:ea typeface="Rockwell" charset="0"/>
                  <a:cs typeface="Rockwell" charset="0"/>
                </a:rPr>
                <a:t>La </a:t>
              </a:r>
              <a:r>
                <a:rPr lang="en-US" sz="1400" smtClean="0">
                  <a:latin typeface="Rockwell" charset="0"/>
                  <a:ea typeface="Rockwell" charset="0"/>
                  <a:cs typeface="Rockwell" charset="0"/>
                </a:rPr>
                <a:t>Niña Composite</a:t>
              </a:r>
              <a:endParaRPr lang="en-US" sz="14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1" y="4189225"/>
            <a:ext cx="575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D</a:t>
            </a:r>
            <a:r>
              <a:rPr lang="en-US" dirty="0" smtClean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iffusion is a strong cooling term in boreal autumn, countered by enhanced </a:t>
            </a:r>
            <a:r>
              <a:rPr lang="en-US" dirty="0" err="1" smtClean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submonthly</a:t>
            </a:r>
            <a:r>
              <a:rPr lang="en-US" dirty="0" smtClean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 heating and surface flux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087719"/>
            <a:ext cx="5746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Diffusion is a strong cooling term in boreal autumn of La Nina </a:t>
            </a:r>
            <a:r>
              <a:rPr lang="en-US" dirty="0" smtClean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Monthly </a:t>
            </a:r>
            <a:r>
              <a:rPr lang="en-US" dirty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advection increases (meridional &amp; vertical) in boreal summer of La Niña 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Increased </a:t>
            </a:r>
            <a:r>
              <a:rPr lang="en-US" dirty="0" err="1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submonthly</a:t>
            </a:r>
            <a:r>
              <a:rPr lang="en-US" dirty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 advection </a:t>
            </a:r>
            <a:r>
              <a:rPr lang="en-US" dirty="0" smtClean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during </a:t>
            </a:r>
            <a:r>
              <a:rPr lang="en-US" dirty="0">
                <a:solidFill>
                  <a:srgbClr val="202DC3"/>
                </a:solidFill>
                <a:latin typeface="Rockwell" charset="0"/>
                <a:ea typeface="Rockwell" charset="0"/>
                <a:cs typeface="Rockwell" charset="0"/>
              </a:rPr>
              <a:t>La Niña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02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Rockwell"/>
                <a:cs typeface="Rockwell"/>
              </a:rPr>
              <a:t>Summary</a:t>
            </a:r>
            <a:endParaRPr lang="en-US" sz="2800" b="1" u="sng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6900"/>
            <a:ext cx="8229600" cy="530410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Diagnose mixed layer heat budget in FLOR: (1) exact and time-varying, or (2) simplified for two key stationary layers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SML: Vertical diffusion primarily balances surface heating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Deeper Layer: subsumes vertical diffusion; advection balances surface heating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Net </a:t>
            </a:r>
            <a:r>
              <a:rPr lang="en-US" sz="2000" dirty="0" err="1" smtClean="0">
                <a:solidFill>
                  <a:srgbClr val="0A0FC4"/>
                </a:solidFill>
                <a:latin typeface="Rockwell"/>
                <a:cs typeface="Rockwell"/>
              </a:rPr>
              <a:t>submonthly</a:t>
            </a: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 advection (meridional + vertical) heats the ECT in FLOR </a:t>
            </a:r>
            <a:r>
              <a:rPr lang="mr-IN" sz="2000" dirty="0" smtClean="0">
                <a:solidFill>
                  <a:srgbClr val="0A0FC4"/>
                </a:solidFill>
                <a:latin typeface="Rockwell"/>
                <a:cs typeface="Rockwell"/>
              </a:rPr>
              <a:t>–</a:t>
            </a: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 particularly during boreal autumn of La Niña years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FLOR may underestimate the </a:t>
            </a:r>
            <a:r>
              <a:rPr lang="en-US" sz="2000" dirty="0" err="1" smtClean="0">
                <a:solidFill>
                  <a:srgbClr val="0A0FC4"/>
                </a:solidFill>
                <a:latin typeface="Rockwell"/>
                <a:cs typeface="Rockwell"/>
              </a:rPr>
              <a:t>submonthly</a:t>
            </a: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 diffusive cooling due to shear-driven vertical mixing associated with TIWs.  FLOR may compensate via stronger monthly vertical advective cooling at depth.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Stronger current shear north of equator (SEC-NECC) in FLOR-FA did not improve TIW induced </a:t>
            </a:r>
            <a:r>
              <a:rPr lang="en-US" sz="2000" dirty="0" err="1" smtClean="0">
                <a:solidFill>
                  <a:srgbClr val="0A0FC4"/>
                </a:solidFill>
                <a:latin typeface="Rockwell"/>
                <a:cs typeface="Rockwell"/>
              </a:rPr>
              <a:t>submonthly</a:t>
            </a: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 equatorward heat advection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Models need to resolve TIWs – higher horizontal and vertical resolution, improved diffusive parametrizations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Need </a:t>
            </a:r>
            <a:r>
              <a:rPr lang="en-US" sz="2000" dirty="0">
                <a:solidFill>
                  <a:srgbClr val="0A0FC4"/>
                </a:solidFill>
                <a:latin typeface="Rockwell"/>
                <a:cs typeface="Rockwell"/>
              </a:rPr>
              <a:t>observational estimates of </a:t>
            </a:r>
            <a:r>
              <a:rPr lang="en-US" sz="2000" dirty="0" err="1">
                <a:solidFill>
                  <a:srgbClr val="0A0FC4"/>
                </a:solidFill>
                <a:latin typeface="Rockwell"/>
                <a:cs typeface="Rockwell"/>
              </a:rPr>
              <a:t>submonthly</a:t>
            </a:r>
            <a:r>
              <a:rPr lang="en-US" sz="2000" dirty="0">
                <a:solidFill>
                  <a:srgbClr val="0A0FC4"/>
                </a:solidFill>
                <a:latin typeface="Rockwell"/>
                <a:cs typeface="Rockwell"/>
              </a:rPr>
              <a:t> </a:t>
            </a:r>
            <a:r>
              <a:rPr lang="en-US" sz="2000" dirty="0" err="1" smtClean="0">
                <a:solidFill>
                  <a:srgbClr val="0A0FC4"/>
                </a:solidFill>
                <a:latin typeface="Rockwell"/>
                <a:cs typeface="Rockwell"/>
              </a:rPr>
              <a:t>advective</a:t>
            </a:r>
            <a:r>
              <a:rPr lang="en-US" sz="2000" dirty="0" smtClean="0">
                <a:solidFill>
                  <a:srgbClr val="0A0FC4"/>
                </a:solidFill>
                <a:latin typeface="Rockwell"/>
                <a:cs typeface="Rockwell"/>
              </a:rPr>
              <a:t> heating and diffusive cooling (TIWs)</a:t>
            </a:r>
            <a:endParaRPr lang="en-US" sz="2000" dirty="0">
              <a:solidFill>
                <a:srgbClr val="0A0FC4"/>
              </a:solidFill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0A0FC4"/>
              </a:solidFill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0A0FC4"/>
              </a:solidFill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0A0FC4"/>
              </a:solidFill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0A0FC4"/>
              </a:solidFill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0A0FC4"/>
              </a:solidFill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0A0FC4"/>
              </a:solidFill>
              <a:latin typeface="Rockwell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236" y="5901007"/>
            <a:ext cx="83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Rockwell"/>
                <a:cs typeface="Rockwell"/>
              </a:rPr>
              <a:t>Ray, S., A.T. Wittenberg, S. </a:t>
            </a:r>
            <a:r>
              <a:rPr lang="en-US" sz="1600" i="1" dirty="0" err="1" smtClean="0">
                <a:latin typeface="Rockwell"/>
                <a:cs typeface="Rockwell"/>
              </a:rPr>
              <a:t>Griffies</a:t>
            </a:r>
            <a:r>
              <a:rPr lang="en-US" sz="1600" i="1" dirty="0" smtClean="0">
                <a:latin typeface="Rockwell"/>
                <a:cs typeface="Rockwell"/>
              </a:rPr>
              <a:t>, and F. Zeng (in prep): Understanding Equatorial Pacific Cold Tongue: Insights from the Oceanic Mixed Layer Heat Budget</a:t>
            </a:r>
            <a:endParaRPr lang="en-US" sz="1600" i="1" dirty="0">
              <a:latin typeface="Rockwell"/>
              <a:cs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6278" y="16140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33200">
            <a:off x="2146300" y="1790700"/>
            <a:ext cx="4559300" cy="1905000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pPr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Thank You!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49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Rockwell"/>
                <a:cs typeface="Rockwell"/>
              </a:rPr>
              <a:t>Mixed layer depth: </a:t>
            </a:r>
            <a:r>
              <a:rPr lang="en-US" sz="2800" b="1" u="sng" dirty="0" err="1" smtClean="0">
                <a:latin typeface="Rockwell"/>
                <a:cs typeface="Rockwell"/>
              </a:rPr>
              <a:t>Obs</a:t>
            </a:r>
            <a:r>
              <a:rPr lang="en-US" sz="2800" b="1" u="sng" dirty="0" smtClean="0">
                <a:latin typeface="Rockwell"/>
                <a:cs typeface="Rockwell"/>
              </a:rPr>
              <a:t> vs. FLOR</a:t>
            </a:r>
            <a:endParaRPr lang="en-US" sz="2800" b="1" u="sng" dirty="0">
              <a:latin typeface="Rockwell"/>
              <a:cs typeface="Rockwell"/>
            </a:endParaRPr>
          </a:p>
        </p:txBody>
      </p:sp>
      <p:pic>
        <p:nvPicPr>
          <p:cNvPr id="4" name="Content Placeholder 3" descr="MLD_Comparisons_SODA_new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8218" r="-78218" b="67049"/>
          <a:stretch>
            <a:fillRect/>
          </a:stretch>
        </p:blipFill>
        <p:spPr>
          <a:xfrm>
            <a:off x="-3548655" y="1436533"/>
            <a:ext cx="12064614" cy="2186323"/>
          </a:xfrm>
        </p:spPr>
      </p:pic>
      <p:pic>
        <p:nvPicPr>
          <p:cNvPr id="5" name="Picture 4" descr="MLD_Comparisons_FLOR_new1.gif"/>
          <p:cNvPicPr>
            <a:picLocks noChangeAspect="1"/>
          </p:cNvPicPr>
          <p:nvPr/>
        </p:nvPicPr>
        <p:blipFill>
          <a:blip r:embed="rId3"/>
          <a:srcRect b="67057"/>
          <a:stretch>
            <a:fillRect/>
          </a:stretch>
        </p:blipFill>
        <p:spPr>
          <a:xfrm>
            <a:off x="160421" y="4343283"/>
            <a:ext cx="4674669" cy="2171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4102" y="1075597"/>
            <a:ext cx="2626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SODA 2.2.4   </a:t>
            </a:r>
            <a:r>
              <a:rPr lang="en-US" dirty="0" smtClean="0"/>
              <a:t>Mean=42m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4102" y="3973951"/>
            <a:ext cx="1958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FLOR</a:t>
            </a:r>
            <a:r>
              <a:rPr lang="en-US" dirty="0" smtClean="0"/>
              <a:t>   Mean=52m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6633" y="1483906"/>
            <a:ext cx="407736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000" dirty="0" smtClean="0">
                <a:latin typeface="Rockwell"/>
                <a:cs typeface="Rockwell"/>
              </a:rPr>
              <a:t> Equatorial MLD is highly skewed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000" dirty="0" smtClean="0">
                <a:latin typeface="Rockwell"/>
                <a:cs typeface="Rockwell"/>
              </a:rPr>
              <a:t> Tropical Pacific ML in FLOR is 10m deeper than observed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000" dirty="0" smtClean="0">
                <a:latin typeface="Rockwell"/>
                <a:cs typeface="Rockwell"/>
              </a:rPr>
              <a:t> Cold </a:t>
            </a:r>
            <a:r>
              <a:rPr lang="en-US" sz="2000" dirty="0">
                <a:latin typeface="Rockwell"/>
                <a:cs typeface="Rockwell"/>
              </a:rPr>
              <a:t>Tongue </a:t>
            </a:r>
            <a:r>
              <a:rPr lang="en-US" sz="2000" dirty="0" smtClean="0">
                <a:latin typeface="Rockwell"/>
                <a:cs typeface="Rockwell"/>
              </a:rPr>
              <a:t>ML is 8m deeper in FLOR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000" dirty="0" smtClean="0">
                <a:latin typeface="Rockwell"/>
                <a:cs typeface="Rockwell"/>
              </a:rPr>
              <a:t> Large diurnal, seasonal, interannual variations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271649" y="2860969"/>
            <a:ext cx="949172" cy="57460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307025" y="4647594"/>
            <a:ext cx="1030823" cy="42220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73122" y="348430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30322" y="4032775"/>
            <a:ext cx="60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896" y="3586279"/>
            <a:ext cx="185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Δσ</a:t>
            </a:r>
            <a:r>
              <a:rPr lang="en-US" baseline="-25000" dirty="0" err="1" smtClean="0"/>
              <a:t>crit</a:t>
            </a:r>
            <a:r>
              <a:rPr lang="en-US" dirty="0" smtClean="0"/>
              <a:t>=0.125kg/m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421" y="6514556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7300" y="4902200"/>
            <a:ext cx="389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Rockwell"/>
                <a:cs typeface="Rockwell"/>
              </a:rPr>
              <a:t> Static MLD based on annual-mean fields (</a:t>
            </a:r>
            <a:r>
              <a:rPr lang="en-US" sz="2000" dirty="0" err="1" smtClean="0">
                <a:latin typeface="Rockwell"/>
                <a:ea typeface="Lucida Grande"/>
                <a:cs typeface="Rockwell"/>
              </a:rPr>
              <a:t>Δ</a:t>
            </a:r>
            <a:r>
              <a:rPr lang="en-US" sz="2000" dirty="0" err="1" smtClean="0">
                <a:latin typeface="Rockwell"/>
                <a:cs typeface="Rockwell"/>
              </a:rPr>
              <a:t>σ</a:t>
            </a:r>
            <a:r>
              <a:rPr lang="en-US" sz="2000" baseline="-25000" dirty="0" err="1" smtClean="0">
                <a:latin typeface="Rockwell"/>
                <a:cs typeface="Rockwell"/>
              </a:rPr>
              <a:t>crit</a:t>
            </a:r>
            <a:r>
              <a:rPr lang="en-US" sz="2000" dirty="0" smtClean="0">
                <a:latin typeface="Rockwell"/>
                <a:cs typeface="Rockwell"/>
              </a:rPr>
              <a:t>=0.3kg/m</a:t>
            </a:r>
            <a:r>
              <a:rPr lang="en-US" sz="2000" baseline="30000" dirty="0" smtClean="0">
                <a:latin typeface="Rockwell"/>
                <a:cs typeface="Rockwell"/>
              </a:rPr>
              <a:t>3</a:t>
            </a:r>
            <a:r>
              <a:rPr lang="en-US" sz="2000" dirty="0" smtClean="0">
                <a:latin typeface="Rockwell"/>
                <a:cs typeface="Rockwell"/>
              </a:rPr>
              <a:t>) approximates annual-mean MLD from monthly varying fields (</a:t>
            </a:r>
            <a:r>
              <a:rPr lang="en-US" sz="2000" dirty="0" err="1" smtClean="0">
                <a:latin typeface="Rockwell"/>
                <a:ea typeface="Lucida Grande"/>
                <a:cs typeface="Rockwell"/>
              </a:rPr>
              <a:t>Δ</a:t>
            </a:r>
            <a:r>
              <a:rPr lang="en-US" sz="2000" dirty="0" err="1" smtClean="0">
                <a:latin typeface="Rockwell"/>
                <a:cs typeface="Rockwell"/>
              </a:rPr>
              <a:t>σ</a:t>
            </a:r>
            <a:r>
              <a:rPr lang="en-US" sz="2000" baseline="-25000" dirty="0" err="1" smtClean="0">
                <a:latin typeface="Rockwell"/>
                <a:cs typeface="Rockwell"/>
              </a:rPr>
              <a:t>crit</a:t>
            </a:r>
            <a:r>
              <a:rPr lang="en-US" sz="2000" dirty="0" smtClean="0">
                <a:latin typeface="Rockwell"/>
                <a:cs typeface="Rockwell"/>
              </a:rPr>
              <a:t>=0.125kg/m</a:t>
            </a:r>
            <a:r>
              <a:rPr lang="en-US" sz="2000" baseline="30000" dirty="0" smtClean="0">
                <a:latin typeface="Rockwell"/>
                <a:cs typeface="Rockwell"/>
              </a:rPr>
              <a:t>3</a:t>
            </a:r>
            <a:r>
              <a:rPr lang="en-US" sz="2000" dirty="0" smtClean="0">
                <a:latin typeface="Rockwell"/>
                <a:cs typeface="Rockwell"/>
              </a:rPr>
              <a:t>)</a:t>
            </a:r>
            <a:endParaRPr lang="en-US" sz="2000" baseline="30000" dirty="0" smtClean="0">
              <a:latin typeface="Rockwell"/>
              <a:cs typeface="Rockwell"/>
            </a:endParaRPr>
          </a:p>
          <a:p>
            <a:endParaRPr lang="en-US" sz="20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82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What sets the climatological SST of the Pacific cold tongue?</a:t>
            </a:r>
            <a:endParaRPr lang="en-US" sz="36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918"/>
            <a:ext cx="8229600" cy="4752474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Diagnose exact heat budget at every </a:t>
            </a:r>
            <a:r>
              <a:rPr lang="en-US" sz="2000" b="1" dirty="0" err="1" smtClean="0">
                <a:solidFill>
                  <a:srgbClr val="0000FF"/>
                </a:solidFill>
                <a:ea typeface="Rockwell" charset="0"/>
                <a:cs typeface="Rockwell" charset="0"/>
              </a:rPr>
              <a:t>gridpoint</a:t>
            </a: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 and time step </a:t>
            </a:r>
            <a:r>
              <a:rPr lang="mr-IN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–</a:t>
            </a: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 vertically averaged over the mixed layer</a:t>
            </a: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Approximate budget using a stationary mixed layer</a:t>
            </a: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Investigate physical controls on cold tongue SST and model bias</a:t>
            </a: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Use GFDL-FLOR model: small cold tongue SST bias compared to other CMIP models</a:t>
            </a: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Does surface flux </a:t>
            </a:r>
            <a:r>
              <a:rPr lang="en-US" sz="2000" b="1" dirty="0">
                <a:solidFill>
                  <a:srgbClr val="0000FF"/>
                </a:solidFill>
                <a:ea typeface="Rockwell" charset="0"/>
                <a:cs typeface="Rockwell" charset="0"/>
              </a:rPr>
              <a:t>adjustment </a:t>
            </a: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fix the equatorial cold tongue bias in GFDL-FLOR? </a:t>
            </a:r>
            <a:r>
              <a:rPr lang="mr-IN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–</a:t>
            </a:r>
            <a:r>
              <a:rPr lang="en-US" sz="2000" b="1" dirty="0" smtClean="0">
                <a:solidFill>
                  <a:srgbClr val="0000FF"/>
                </a:solidFill>
                <a:ea typeface="Rockwell" charset="0"/>
                <a:cs typeface="Rockwell" charset="0"/>
              </a:rPr>
              <a:t>Yes (at the surface)! But is it for the right reasons?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5E13AD"/>
                </a:solidFill>
                <a:latin typeface="Rockwell"/>
                <a:cs typeface="Rockwell"/>
              </a:rPr>
              <a:t>Mixed layer heat budget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478347"/>
              </p:ext>
            </p:extLst>
          </p:nvPr>
        </p:nvGraphicFramePr>
        <p:xfrm>
          <a:off x="131763" y="2545921"/>
          <a:ext cx="8061492" cy="109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Equation" r:id="rId3" imgW="4127400" imgH="507960" progId="Equation.3">
                  <p:embed/>
                </p:oleObj>
              </mc:Choice>
              <mc:Fallback>
                <p:oleObj name="Equation" r:id="rId3" imgW="4127400" imgH="50796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2545921"/>
                        <a:ext cx="8061492" cy="10926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794" y="187081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Temperature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tendency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467" y="386588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D1FB7"/>
                </a:solidFill>
              </a:rPr>
              <a:t>Net surface heat flux</a:t>
            </a:r>
            <a:endParaRPr lang="en-US" b="1" dirty="0">
              <a:solidFill>
                <a:srgbClr val="BD1FB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4517" y="2121210"/>
            <a:ext cx="180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7A11A"/>
                </a:solidFill>
              </a:rPr>
              <a:t>Vertical diffusion</a:t>
            </a:r>
            <a:endParaRPr lang="en-US" b="1" dirty="0">
              <a:solidFill>
                <a:srgbClr val="17A11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6678" y="3970027"/>
            <a:ext cx="216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Horizontal advection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9181" y="3644374"/>
            <a:ext cx="137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Entrainment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8346" y="3962011"/>
            <a:ext cx="190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Vertical advection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5460103" y="2878306"/>
            <a:ext cx="706291" cy="3566160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57917" y="4944625"/>
            <a:ext cx="284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Rockwell"/>
                <a:cs typeface="Rockwell"/>
              </a:rPr>
              <a:t>Kim et al (2007) flux form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579582"/>
            <a:ext cx="830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Except entrainment, all heat budget terms are diagnosed by </a:t>
            </a:r>
            <a:r>
              <a:rPr lang="en-US" sz="2000" b="1" dirty="0" smtClean="0">
                <a:solidFill>
                  <a:srgbClr val="0000FF"/>
                </a:solidFill>
              </a:rPr>
              <a:t>model </a:t>
            </a:r>
            <a:r>
              <a:rPr lang="en-US" sz="2000" b="1" dirty="0">
                <a:solidFill>
                  <a:srgbClr val="0000FF"/>
                </a:solidFill>
              </a:rPr>
              <a:t>at </a:t>
            </a:r>
            <a:r>
              <a:rPr lang="en-US" sz="2000" b="1" dirty="0" smtClean="0">
                <a:solidFill>
                  <a:srgbClr val="0000FF"/>
                </a:solidFill>
              </a:rPr>
              <a:t>model </a:t>
            </a:r>
            <a:r>
              <a:rPr lang="en-US" sz="2000" b="1" dirty="0">
                <a:solidFill>
                  <a:srgbClr val="0000FF"/>
                </a:solidFill>
              </a:rPr>
              <a:t>time step (hourly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628507" y="359071"/>
            <a:ext cx="4442896" cy="1955132"/>
            <a:chOff x="4628507" y="359071"/>
            <a:chExt cx="4442896" cy="1955132"/>
          </a:xfrm>
        </p:grpSpPr>
        <p:sp>
          <p:nvSpPr>
            <p:cNvPr id="34" name="TextBox 33"/>
            <p:cNvSpPr txBox="1"/>
            <p:nvPr/>
          </p:nvSpPr>
          <p:spPr>
            <a:xfrm>
              <a:off x="4628507" y="682663"/>
              <a:ext cx="2211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Rockwell"/>
                  <a:cs typeface="Rockwell"/>
                </a:rPr>
                <a:t>S</a:t>
              </a:r>
              <a:r>
                <a:rPr lang="en-US" i="1" dirty="0" smtClean="0">
                  <a:latin typeface="Rockwell"/>
                  <a:cs typeface="Rockwell"/>
                </a:rPr>
                <a:t>chematic of advective fluxes</a:t>
              </a:r>
              <a:endParaRPr lang="en-US" i="1" dirty="0">
                <a:latin typeface="Rockwell"/>
                <a:cs typeface="Rockwel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01783" y="1757850"/>
              <a:ext cx="14696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Rockwell"/>
                  <a:cs typeface="Rockwell"/>
                </a:rPr>
                <a:t>Lee et al (2004)</a:t>
              </a:r>
              <a:endParaRPr lang="en-US" sz="1400" i="1" dirty="0">
                <a:latin typeface="Rockwell"/>
                <a:cs typeface="Rockwell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814404" y="359071"/>
              <a:ext cx="2751904" cy="1955132"/>
              <a:chOff x="5814404" y="359071"/>
              <a:chExt cx="2751904" cy="195513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814404" y="359071"/>
                <a:ext cx="2751904" cy="1955132"/>
                <a:chOff x="5814404" y="359071"/>
                <a:chExt cx="2751904" cy="1955132"/>
              </a:xfrm>
            </p:grpSpPr>
            <p:sp>
              <p:nvSpPr>
                <p:cNvPr id="18" name="Cube 17"/>
                <p:cNvSpPr/>
                <p:nvPr/>
              </p:nvSpPr>
              <p:spPr>
                <a:xfrm>
                  <a:off x="6577263" y="742687"/>
                  <a:ext cx="1246777" cy="1114748"/>
                </a:xfrm>
                <a:prstGeom prst="cub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</a:t>
                  </a:r>
                  <a:endParaRPr lang="en-US" baseline="-25000" dirty="0"/>
                </a:p>
              </p:txBody>
            </p:sp>
            <p:sp>
              <p:nvSpPr>
                <p:cNvPr id="25" name="Right Arrow 24"/>
                <p:cNvSpPr/>
                <p:nvPr/>
              </p:nvSpPr>
              <p:spPr>
                <a:xfrm>
                  <a:off x="5814404" y="1339851"/>
                  <a:ext cx="731520" cy="209860"/>
                </a:xfrm>
                <a:prstGeom prst="rightArrow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ight Arrow 25"/>
                <p:cNvSpPr/>
                <p:nvPr/>
              </p:nvSpPr>
              <p:spPr>
                <a:xfrm rot="10800000">
                  <a:off x="7683945" y="1282390"/>
                  <a:ext cx="731520" cy="209860"/>
                </a:xfrm>
                <a:prstGeom prst="rightArrow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26"/>
                <p:cNvSpPr/>
                <p:nvPr/>
              </p:nvSpPr>
              <p:spPr>
                <a:xfrm rot="16200000">
                  <a:off x="6875822" y="1939964"/>
                  <a:ext cx="365760" cy="209860"/>
                </a:xfrm>
                <a:prstGeom prst="rightArrow">
                  <a:avLst/>
                </a:prstGeom>
                <a:noFill/>
                <a:ln w="190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372579" y="1062771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842855" y="693439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610321" y="101616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260365" y="1027005"/>
                  <a:ext cx="3059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u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034886" y="1944871"/>
                  <a:ext cx="349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w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99089" y="359071"/>
                  <a:ext cx="2889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v</a:t>
                  </a:r>
                  <a:endParaRPr lang="en-US" dirty="0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6623211" y="1088560"/>
                  <a:ext cx="1012250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/>
                    <a:t>reference</a:t>
                  </a:r>
                </a:p>
                <a:p>
                  <a:pPr algn="ctr"/>
                  <a:r>
                    <a:rPr lang="en-US" sz="1000" dirty="0" smtClean="0"/>
                    <a:t>temp</a:t>
                  </a:r>
                </a:p>
                <a:p>
                  <a:pPr algn="ctr"/>
                  <a:r>
                    <a:rPr lang="en-US" sz="1400" b="1" dirty="0" err="1" smtClean="0"/>
                    <a:t>T</a:t>
                  </a:r>
                  <a:r>
                    <a:rPr lang="en-US" sz="1400" b="1" baseline="-25000" dirty="0" err="1" smtClean="0"/>
                    <a:t>r</a:t>
                  </a:r>
                  <a:endParaRPr lang="en-US" sz="1400" b="1" baseline="-25000" dirty="0"/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 rot="8126770">
                  <a:off x="7282851" y="642546"/>
                  <a:ext cx="566928" cy="209860"/>
                </a:xfrm>
                <a:prstGeom prst="rightArrow">
                  <a:avLst/>
                </a:prstGeom>
                <a:noFill/>
                <a:ln w="19050" cap="flat" cmpd="sng" algn="ctr">
                  <a:solidFill>
                    <a:schemeClr val="accent6">
                      <a:lumMod val="75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sp>
            <p:nvSpPr>
              <p:cNvPr id="28" name="Right Arrow 27"/>
              <p:cNvSpPr/>
              <p:nvPr/>
            </p:nvSpPr>
            <p:spPr>
              <a:xfrm rot="19008454">
                <a:off x="6446761" y="1507361"/>
                <a:ext cx="548640" cy="209860"/>
              </a:xfrm>
              <a:prstGeom prst="rightArrow">
                <a:avLst/>
              </a:prstGeom>
              <a:solidFill>
                <a:srgbClr val="FAC090"/>
              </a:solidFill>
              <a:ln>
                <a:solidFill>
                  <a:srgbClr val="E46C0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8148572" y="2905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+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8496" y="2696899"/>
            <a:ext cx="74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  <a:r>
              <a:rPr lang="en-US" smtClean="0"/>
              <a:t>ll other terms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7" y="1600200"/>
            <a:ext cx="7316406" cy="4525963"/>
          </a:xfrm>
        </p:spPr>
      </p:pic>
    </p:spTree>
    <p:extLst>
      <p:ext uri="{BB962C8B-B14F-4D97-AF65-F5344CB8AC3E}">
        <p14:creationId xmlns:p14="http://schemas.microsoft.com/office/powerpoint/2010/main" val="423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56" y="-27656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5E13AD"/>
                </a:solidFill>
                <a:latin typeface="Rockwell"/>
                <a:cs typeface="Rockwell"/>
              </a:rPr>
              <a:t>Diurnal mixed layer heat budget</a:t>
            </a:r>
          </a:p>
        </p:txBody>
      </p:sp>
      <p:pic>
        <p:nvPicPr>
          <p:cNvPr id="4" name="Content Placeholder 3" descr="Diurnal_Heatbudget_125WEq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8138" r="-78138" b="51111"/>
          <a:stretch>
            <a:fillRect/>
          </a:stretch>
        </p:blipFill>
        <p:spPr>
          <a:xfrm>
            <a:off x="-2424427" y="695154"/>
            <a:ext cx="11065411" cy="2975146"/>
          </a:xfrm>
        </p:spPr>
      </p:pic>
      <p:sp>
        <p:nvSpPr>
          <p:cNvPr id="5" name="TextBox 4"/>
          <p:cNvSpPr txBox="1"/>
          <p:nvPr/>
        </p:nvSpPr>
        <p:spPr>
          <a:xfrm>
            <a:off x="4003312" y="287420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Hourly ML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03312" y="1350211"/>
            <a:ext cx="1678267" cy="788736"/>
          </a:xfrm>
          <a:prstGeom prst="straightConnector1">
            <a:avLst/>
          </a:prstGeom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1371" y="1122955"/>
            <a:ext cx="236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Rockwell"/>
                <a:cs typeface="Rockwell"/>
              </a:rPr>
              <a:t>Detrainment heating</a:t>
            </a:r>
            <a:endParaRPr lang="en-US" dirty="0">
              <a:solidFill>
                <a:srgbClr val="FF0000"/>
              </a:solidFill>
              <a:latin typeface="Rockwell"/>
              <a:cs typeface="Rockwel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65579" y="1751263"/>
            <a:ext cx="1016000" cy="387684"/>
          </a:xfrm>
          <a:prstGeom prst="straightConnector1">
            <a:avLst/>
          </a:prstGeom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14745" y="1510639"/>
            <a:ext cx="224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D1FB7"/>
                </a:solidFill>
                <a:latin typeface="Rockwell"/>
                <a:cs typeface="Rockwell"/>
              </a:rPr>
              <a:t>Net surface heating</a:t>
            </a:r>
            <a:endParaRPr lang="en-US" dirty="0">
              <a:solidFill>
                <a:srgbClr val="BD1FB7"/>
              </a:solidFill>
              <a:latin typeface="Rockwell"/>
              <a:cs typeface="Rockwel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44737" y="2419684"/>
            <a:ext cx="1336842" cy="106948"/>
          </a:xfrm>
          <a:prstGeom prst="straightConnector1">
            <a:avLst/>
          </a:prstGeom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1378" y="2219168"/>
            <a:ext cx="196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7A11A"/>
                </a:solidFill>
                <a:latin typeface="Rockwell"/>
                <a:cs typeface="Rockwell"/>
              </a:rPr>
              <a:t>Diffusive cooling</a:t>
            </a:r>
            <a:endParaRPr lang="en-US" dirty="0">
              <a:solidFill>
                <a:srgbClr val="17A11A"/>
              </a:solidFill>
              <a:latin typeface="Rockwell"/>
              <a:cs typeface="Rockwel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21787" y="2695444"/>
            <a:ext cx="2459792" cy="312446"/>
          </a:xfrm>
          <a:prstGeom prst="straightConnector1">
            <a:avLst/>
          </a:prstGeom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5649" y="2834105"/>
            <a:ext cx="341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Rockwell"/>
                <a:cs typeface="Rockwell"/>
              </a:rPr>
              <a:t>Advective cooling and heating</a:t>
            </a:r>
            <a:endParaRPr lang="en-US" dirty="0">
              <a:solidFill>
                <a:srgbClr val="3366FF"/>
              </a:solidFill>
              <a:latin typeface="Rockwell"/>
              <a:cs typeface="Rockwell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10800000" flipV="1">
            <a:off x="937798" y="2392946"/>
            <a:ext cx="1334837" cy="639193"/>
          </a:xfrm>
          <a:prstGeom prst="curvedConnector3">
            <a:avLst>
              <a:gd name="adj1" fmla="val -1077"/>
            </a:avLst>
          </a:prstGeom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840" y="2807370"/>
            <a:ext cx="97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Residual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097" y="3755544"/>
            <a:ext cx="380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 Diurnal variations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 Vertical diffusion – nighttime cooling`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097" y="777139"/>
            <a:ext cx="123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125°W, </a:t>
            </a:r>
            <a:r>
              <a:rPr lang="en-US" dirty="0" err="1" smtClean="0">
                <a:latin typeface="Rockwell"/>
                <a:cs typeface="Rockwell"/>
              </a:rPr>
              <a:t>Eq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1520" y="718349"/>
            <a:ext cx="3481084" cy="1768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142200" y="914766"/>
            <a:ext cx="1525867" cy="435445"/>
          </a:xfrm>
          <a:prstGeom prst="straightConnector1">
            <a:avLst/>
          </a:prstGeom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20834" y="712116"/>
            <a:ext cx="271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ML temperature change</a:t>
            </a:r>
            <a:endParaRPr lang="en-US" dirty="0">
              <a:latin typeface="Rockwell"/>
              <a:cs typeface="Rockwel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2424427" y="3545314"/>
            <a:ext cx="7761524" cy="3260790"/>
            <a:chOff x="-2424427" y="3507214"/>
            <a:chExt cx="7761524" cy="3260790"/>
          </a:xfrm>
        </p:grpSpPr>
        <p:pic>
          <p:nvPicPr>
            <p:cNvPr id="26" name="Content Placeholder 3" descr="Diurnal_Heatbudget_125WEq.png"/>
            <p:cNvPicPr>
              <a:picLocks noChangeAspect="1"/>
            </p:cNvPicPr>
            <p:nvPr/>
          </p:nvPicPr>
          <p:blipFill>
            <a:blip r:embed="rId3"/>
            <a:srcRect l="-78138" t="47670" r="-1620"/>
            <a:stretch>
              <a:fillRect/>
            </a:stretch>
          </p:blipFill>
          <p:spPr>
            <a:xfrm>
              <a:off x="-2424427" y="3507214"/>
              <a:ext cx="7761524" cy="31845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50403" y="4170947"/>
              <a:ext cx="2312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Fixed ML-annual mean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7797" y="6460227"/>
              <a:ext cx="1661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Rockwell"/>
                  <a:cs typeface="Rockwell"/>
                </a:rPr>
                <a:t>Ray et al (in prep)</a:t>
              </a:r>
              <a:endParaRPr lang="en-US" sz="1400" i="1" dirty="0">
                <a:latin typeface="Rockwell"/>
                <a:cs typeface="Rockwell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37097" y="4927600"/>
            <a:ext cx="365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Rockwell"/>
                <a:cs typeface="Rockwell"/>
              </a:rPr>
              <a:t> Fixing the ML eliminates entrainment (differs from hourly ML budget)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nualmean0.3ML_Coldbiasheatbudge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32" r="-1309"/>
          <a:stretch>
            <a:fillRect/>
          </a:stretch>
        </p:blipFill>
        <p:spPr>
          <a:xfrm>
            <a:off x="828843" y="664997"/>
            <a:ext cx="4491789" cy="612616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9856" y="-30576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Monthly ECT ML heat budget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9293" y="3524565"/>
            <a:ext cx="358470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Residual is very small compared to other heat budget terms</a:t>
            </a:r>
          </a:p>
          <a:p>
            <a:pPr>
              <a:buFont typeface="Arial"/>
              <a:buChar char="•"/>
            </a:pPr>
            <a:r>
              <a:rPr lang="en-US" dirty="0" smtClean="0"/>
              <a:t> Heating from surface fluxes and </a:t>
            </a:r>
            <a:r>
              <a:rPr lang="en-US" dirty="0" err="1" smtClean="0"/>
              <a:t>submonthly</a:t>
            </a:r>
            <a:r>
              <a:rPr lang="en-US" dirty="0" smtClean="0"/>
              <a:t> advective fluxes is countered by diffusion and mean advection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Submonthly</a:t>
            </a:r>
            <a:r>
              <a:rPr lang="en-US" dirty="0" smtClean="0"/>
              <a:t> advective heating is maximum in Aug-Oct, months of active </a:t>
            </a:r>
            <a:r>
              <a:rPr lang="en-US" dirty="0" err="1" smtClean="0"/>
              <a:t>TIWs</a:t>
            </a:r>
            <a:r>
              <a:rPr lang="en-US" dirty="0" smtClean="0"/>
              <a:t>, especially preceding a La Nina</a:t>
            </a:r>
            <a:endParaRPr lang="en-US" dirty="0"/>
          </a:p>
        </p:txBody>
      </p:sp>
      <p:pic>
        <p:nvPicPr>
          <p:cNvPr id="7" name="Picture 6" descr="SSTBias_map.png"/>
          <p:cNvPicPr>
            <a:picLocks noChangeAspect="1"/>
          </p:cNvPicPr>
          <p:nvPr/>
        </p:nvPicPr>
        <p:blipFill>
          <a:blip r:embed="rId3"/>
          <a:srcRect b="51341"/>
          <a:stretch>
            <a:fillRect/>
          </a:stretch>
        </p:blipFill>
        <p:spPr>
          <a:xfrm>
            <a:off x="5717617" y="664997"/>
            <a:ext cx="2783305" cy="1908816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10800000">
            <a:off x="5320632" y="889069"/>
            <a:ext cx="2052882" cy="717719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9" y="31456"/>
            <a:ext cx="4849793" cy="6831885"/>
          </a:xfrm>
        </p:spPr>
      </p:pic>
    </p:spTree>
    <p:extLst>
      <p:ext uri="{BB962C8B-B14F-4D97-AF65-F5344CB8AC3E}">
        <p14:creationId xmlns:p14="http://schemas.microsoft.com/office/powerpoint/2010/main" val="3624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365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Nighttime vertical diffusion accumulates</a:t>
            </a:r>
            <a:endParaRPr lang="en-US" sz="3200" u="sng" dirty="0"/>
          </a:p>
        </p:txBody>
      </p:sp>
      <p:pic>
        <p:nvPicPr>
          <p:cNvPr id="6" name="Content Placeholder 5" descr="Diurnal_Diffusion_Equat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48347" r="-14506" b="9606"/>
          <a:stretch>
            <a:fillRect/>
          </a:stretch>
        </p:blipFill>
        <p:spPr>
          <a:xfrm>
            <a:off x="2152317" y="1229895"/>
            <a:ext cx="5611930" cy="5440362"/>
          </a:xfrm>
        </p:spPr>
      </p:pic>
      <p:sp>
        <p:nvSpPr>
          <p:cNvPr id="7" name="TextBox 6"/>
          <p:cNvSpPr txBox="1"/>
          <p:nvPr/>
        </p:nvSpPr>
        <p:spPr>
          <a:xfrm>
            <a:off x="828843" y="614967"/>
            <a:ext cx="785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diffusion (K/day), contoured over by the net surface heating (K/day), averaged over by shallow annual  mean mixed layer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467685" y="3181684"/>
            <a:ext cx="1497263" cy="668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11483" y="2887590"/>
            <a:ext cx="193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Nighttime diffusive cooling, long wave cooling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024187" y="3939050"/>
            <a:ext cx="6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91368" y="4872789"/>
            <a:ext cx="1911685" cy="935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421" y="4397756"/>
            <a:ext cx="179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Daytime surface flux heating, less diffusive cooling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12619" y="5157268"/>
            <a:ext cx="2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Accumulated diurnal vertical diffusive cooling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764631" y="497748"/>
            <a:ext cx="4398696" cy="6313412"/>
            <a:chOff x="4764631" y="497748"/>
            <a:chExt cx="4398696" cy="6313412"/>
          </a:xfrm>
        </p:grpSpPr>
        <p:pic>
          <p:nvPicPr>
            <p:cNvPr id="4" name="Picture 3" descr="SSTBias_ma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631" y="611564"/>
              <a:ext cx="4398696" cy="61995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68900" y="497748"/>
              <a:ext cx="3468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Rockwell"/>
                  <a:cs typeface="Rockwell"/>
                </a:rPr>
                <a:t>100 year mean of Control simulations</a:t>
              </a:r>
              <a:endParaRPr lang="en-US" sz="1400" b="1" dirty="0">
                <a:latin typeface="Rockwell"/>
                <a:cs typeface="Rockwel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04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5E13AD"/>
                </a:solidFill>
                <a:latin typeface="Rockwell" charset="0"/>
                <a:ea typeface="Rockwell" charset="0"/>
                <a:cs typeface="Rockwell" charset="0"/>
              </a:rPr>
              <a:t>Mean SST biases in FLOR &amp; FLOR-FA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5" y="1036928"/>
            <a:ext cx="4559583" cy="5620343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>
                <a:solidFill>
                  <a:srgbClr val="0000FF"/>
                </a:solidFill>
                <a:ea typeface="Rockwell" charset="0"/>
                <a:cs typeface="Rockwell" charset="0"/>
              </a:rPr>
              <a:t>FLOR actually has a rather small (0.6ºC) equatorial cold bias, too cold off-equator, and too warm along the Peru coast </a:t>
            </a:r>
          </a:p>
          <a:p>
            <a:pPr algn="just">
              <a:spcAft>
                <a:spcPts val="1200"/>
              </a:spcAft>
            </a:pPr>
            <a:r>
              <a:rPr lang="en-US" sz="2000" b="1" dirty="0">
                <a:solidFill>
                  <a:srgbClr val="0000FF"/>
                </a:solidFill>
                <a:ea typeface="Rockwell" charset="0"/>
                <a:cs typeface="Rockwell" charset="0"/>
              </a:rPr>
              <a:t>By construction, flux adjustment (FA) corrects the SST bias</a:t>
            </a:r>
          </a:p>
          <a:p>
            <a:pPr algn="just">
              <a:spcAft>
                <a:spcPts val="1200"/>
              </a:spcAft>
            </a:pPr>
            <a:r>
              <a:rPr lang="en-US" sz="2000" b="1" dirty="0">
                <a:solidFill>
                  <a:srgbClr val="0000FF"/>
                </a:solidFill>
                <a:ea typeface="Rockwell" charset="0"/>
                <a:cs typeface="Rockwell" charset="0"/>
              </a:rPr>
              <a:t>Small off-equatorial warm SST bias remains in FLOR-FA</a:t>
            </a:r>
          </a:p>
          <a:p>
            <a:pPr algn="just">
              <a:spcAft>
                <a:spcPts val="1200"/>
              </a:spcAft>
            </a:pPr>
            <a:r>
              <a:rPr lang="en-US" sz="2000" b="1" dirty="0">
                <a:solidFill>
                  <a:srgbClr val="0000FF"/>
                </a:solidFill>
                <a:ea typeface="Rockwell" charset="0"/>
                <a:cs typeface="Rockwell" charset="0"/>
              </a:rPr>
              <a:t>Flux adjustment based on single iteration (additional iterations would remove surface biases completely)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0095" y="3511607"/>
            <a:ext cx="1931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Equatorial Cold Tongue-ECT</a:t>
            </a:r>
            <a:endParaRPr lang="en-US" sz="1200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7129589" y="4370283"/>
            <a:ext cx="1163353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7087123" y="2873714"/>
            <a:ext cx="1235710" cy="14164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1461" y="6503383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2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5E13AD"/>
                </a:solidFill>
                <a:latin typeface="Rockwell" charset="0"/>
                <a:ea typeface="Rockwell" charset="0"/>
                <a:cs typeface="Rockwell" charset="0"/>
              </a:rPr>
              <a:t>GFDL CM2.5-FLOR</a:t>
            </a:r>
            <a:endParaRPr lang="en-US" sz="3200" b="1" u="sng" dirty="0">
              <a:solidFill>
                <a:srgbClr val="5E13AD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02751"/>
            <a:ext cx="8506047" cy="590639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”Forecast Oriented Low Ocean Resolution” </a:t>
            </a:r>
            <a:r>
              <a:rPr lang="en-US" sz="2000" b="1" dirty="0" smtClean="0">
                <a:solidFill>
                  <a:srgbClr val="0000FF"/>
                </a:solidFill>
              </a:rPr>
              <a:t>(FLOR) version </a:t>
            </a:r>
            <a:r>
              <a:rPr lang="en-US" sz="2000" b="1" dirty="0">
                <a:solidFill>
                  <a:srgbClr val="0000FF"/>
                </a:solidFill>
              </a:rPr>
              <a:t>of GFDL </a:t>
            </a:r>
            <a:r>
              <a:rPr lang="en-US" sz="2000" b="1" dirty="0" smtClean="0">
                <a:solidFill>
                  <a:srgbClr val="0000FF"/>
                </a:solidFill>
              </a:rPr>
              <a:t>CM2.5 </a:t>
            </a:r>
            <a:endParaRPr lang="en-US" sz="2000" b="1" dirty="0">
              <a:solidFill>
                <a:srgbClr val="0000FF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 Improves simulations and forecasts of regional climate and extremes, relative to CM2.1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 Refines resolution in atmosphere only; less expensive than full CM2.5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Used for routine seasonal predictions, contributed to NMME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Atmosphere </a:t>
            </a:r>
            <a:r>
              <a:rPr lang="en-US" sz="2000" b="1" dirty="0">
                <a:solidFill>
                  <a:srgbClr val="0000FF"/>
                </a:solidFill>
              </a:rPr>
              <a:t>and Land </a:t>
            </a:r>
            <a:r>
              <a:rPr lang="en-US" sz="2000" b="1" dirty="0" smtClean="0">
                <a:solidFill>
                  <a:srgbClr val="0000FF"/>
                </a:solidFill>
              </a:rPr>
              <a:t>(CM2.5) </a:t>
            </a:r>
            <a:endParaRPr lang="en-US" sz="2000" b="1" dirty="0">
              <a:solidFill>
                <a:srgbClr val="0000FF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~</a:t>
            </a:r>
            <a:r>
              <a:rPr lang="en-US" sz="1600" b="1" dirty="0" smtClean="0">
                <a:solidFill>
                  <a:srgbClr val="0000FF"/>
                </a:solidFill>
              </a:rPr>
              <a:t>50 km resolution using a cubed sphere finite volume core, 32 levels</a:t>
            </a:r>
            <a:endParaRPr lang="en-US" sz="16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Ocean </a:t>
            </a:r>
            <a:r>
              <a:rPr lang="en-US" sz="2000" b="1" dirty="0" smtClean="0">
                <a:solidFill>
                  <a:srgbClr val="0000FF"/>
                </a:solidFill>
              </a:rPr>
              <a:t>(CM2.1-like) </a:t>
            </a:r>
            <a:endParaRPr lang="en-US" sz="2000" b="1" dirty="0">
              <a:solidFill>
                <a:srgbClr val="0000FF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MOM4, </a:t>
            </a:r>
            <a:r>
              <a:rPr lang="en-US" sz="1600" b="1" dirty="0">
                <a:solidFill>
                  <a:srgbClr val="0000FF"/>
                </a:solidFill>
              </a:rPr>
              <a:t>1ᴼ-0.30 </a:t>
            </a:r>
            <a:r>
              <a:rPr lang="en-US" sz="1600" b="1" dirty="0" smtClean="0">
                <a:solidFill>
                  <a:srgbClr val="0000FF"/>
                </a:solidFill>
              </a:rPr>
              <a:t>ᴼ, 50 </a:t>
            </a:r>
            <a:r>
              <a:rPr lang="en-US" sz="1600" b="1" dirty="0">
                <a:solidFill>
                  <a:srgbClr val="0000FF"/>
                </a:solidFill>
              </a:rPr>
              <a:t>levels </a:t>
            </a:r>
            <a:r>
              <a:rPr lang="en-US" sz="1600" b="1" dirty="0" smtClean="0">
                <a:solidFill>
                  <a:srgbClr val="0000FF"/>
                </a:solidFill>
              </a:rPr>
              <a:t>with 10m spacing in upper 270m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z* vertical coordinate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more </a:t>
            </a:r>
            <a:r>
              <a:rPr lang="en-US" sz="1600" b="1" dirty="0">
                <a:solidFill>
                  <a:srgbClr val="0000FF"/>
                </a:solidFill>
              </a:rPr>
              <a:t>realistic solar </a:t>
            </a:r>
            <a:r>
              <a:rPr lang="en-US" sz="1600" b="1" dirty="0" smtClean="0">
                <a:solidFill>
                  <a:srgbClr val="0000FF"/>
                </a:solidFill>
              </a:rPr>
              <a:t>absorption</a:t>
            </a:r>
          </a:p>
          <a:p>
            <a:pPr lvl="1"/>
            <a:r>
              <a:rPr lang="en-US" sz="1600" b="1" dirty="0" err="1" smtClean="0">
                <a:solidFill>
                  <a:srgbClr val="0000FF"/>
                </a:solidFill>
              </a:rPr>
              <a:t>Biharmonic</a:t>
            </a:r>
            <a:r>
              <a:rPr lang="en-US" sz="1600" b="1" dirty="0" smtClean="0">
                <a:solidFill>
                  <a:srgbClr val="0000FF"/>
                </a:solidFill>
              </a:rPr>
              <a:t> horizontal viscosity scheme </a:t>
            </a:r>
            <a:r>
              <a:rPr lang="mr-IN" sz="1600" b="1" dirty="0" smtClean="0">
                <a:solidFill>
                  <a:srgbClr val="0000FF"/>
                </a:solidFill>
              </a:rPr>
              <a:t>–</a:t>
            </a:r>
            <a:r>
              <a:rPr lang="en-US" sz="1600" b="1" dirty="0" smtClean="0">
                <a:solidFill>
                  <a:srgbClr val="0000FF"/>
                </a:solidFill>
              </a:rPr>
              <a:t> less damping of TIWs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higher order advection scheme-piecewise parabolic method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300 year control runs - fixed 1990 values of atmospheric composition, solar </a:t>
            </a:r>
            <a:r>
              <a:rPr lang="en-US" sz="2000" b="1" dirty="0" err="1" smtClean="0">
                <a:solidFill>
                  <a:srgbClr val="0000FF"/>
                </a:solidFill>
              </a:rPr>
              <a:t>forcings</a:t>
            </a:r>
            <a:r>
              <a:rPr lang="en-US" sz="2000" b="1" dirty="0" smtClean="0">
                <a:solidFill>
                  <a:srgbClr val="0000FF"/>
                </a:solidFill>
              </a:rPr>
              <a:t>, land cover </a:t>
            </a:r>
            <a:r>
              <a:rPr lang="mr-IN" sz="2000" b="1" dirty="0" smtClean="0">
                <a:solidFill>
                  <a:srgbClr val="0000FF"/>
                </a:solidFill>
              </a:rPr>
              <a:t>–</a:t>
            </a:r>
            <a:r>
              <a:rPr lang="en-US" sz="2000" b="1" dirty="0" smtClean="0">
                <a:solidFill>
                  <a:srgbClr val="0000FF"/>
                </a:solidFill>
              </a:rPr>
              <a:t> monthly-mean output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Flux </a:t>
            </a:r>
            <a:r>
              <a:rPr lang="en-US" sz="2000" b="1" dirty="0" smtClean="0">
                <a:solidFill>
                  <a:srgbClr val="0000FF"/>
                </a:solidFill>
              </a:rPr>
              <a:t>adjusted version </a:t>
            </a:r>
            <a:r>
              <a:rPr lang="mr-IN" sz="2000" b="1" dirty="0" smtClean="0">
                <a:solidFill>
                  <a:srgbClr val="0000FF"/>
                </a:solidFill>
              </a:rPr>
              <a:t>–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corrected surface </a:t>
            </a:r>
            <a:r>
              <a:rPr lang="en-US" sz="2000" b="1" dirty="0" smtClean="0">
                <a:solidFill>
                  <a:srgbClr val="0000FF"/>
                </a:solidFill>
              </a:rPr>
              <a:t>climate - FLOR-FA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30 years control run of FLOR and FLOR-FA with daily output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1 year run with hourly output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654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5E13AD"/>
                </a:solidFill>
                <a:latin typeface="Rockwell"/>
                <a:cs typeface="Rockwell"/>
              </a:rPr>
              <a:t>Schematic of </a:t>
            </a:r>
            <a:r>
              <a:rPr lang="en-US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physical processes </a:t>
            </a:r>
            <a:r>
              <a:rPr lang="en-US" sz="2800" b="1" u="sng" dirty="0">
                <a:solidFill>
                  <a:srgbClr val="5E13AD"/>
                </a:solidFill>
                <a:latin typeface="Rockwell"/>
                <a:cs typeface="Rockwell"/>
              </a:rPr>
              <a:t>in </a:t>
            </a:r>
            <a:r>
              <a:rPr lang="en-US" sz="28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ECT</a:t>
            </a:r>
            <a:endParaRPr lang="en-US" sz="28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sp>
        <p:nvSpPr>
          <p:cNvPr id="5" name="Cube 4"/>
          <p:cNvSpPr/>
          <p:nvPr/>
        </p:nvSpPr>
        <p:spPr>
          <a:xfrm>
            <a:off x="2604685" y="1698289"/>
            <a:ext cx="3835782" cy="2986779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04685" y="3272652"/>
            <a:ext cx="3097154" cy="119213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972192" y="1458189"/>
            <a:ext cx="894152" cy="1413210"/>
            <a:chOff x="7243927" y="3550482"/>
            <a:chExt cx="894152" cy="141321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243927" y="4159505"/>
              <a:ext cx="894152" cy="1588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256886" y="3550482"/>
              <a:ext cx="699771" cy="596170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6847175" y="4554775"/>
              <a:ext cx="816246" cy="1588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788590" y="1858218"/>
            <a:ext cx="6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Rockwell"/>
                <a:cs typeface="Rockwell"/>
              </a:rPr>
              <a:t>East</a:t>
            </a:r>
            <a:endParaRPr lang="en-US" dirty="0">
              <a:solidFill>
                <a:srgbClr val="984807"/>
              </a:solidFill>
              <a:latin typeface="Rockwell"/>
              <a:cs typeface="Rockwel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3608" y="1136721"/>
            <a:ext cx="78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Rockwell"/>
                <a:cs typeface="Rockwell"/>
              </a:rPr>
              <a:t>North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4200" y="2743516"/>
            <a:ext cx="83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Rockwell"/>
                <a:cs typeface="Rockwell"/>
              </a:rPr>
              <a:t>Depth</a:t>
            </a:r>
            <a:endParaRPr lang="en-US" dirty="0">
              <a:solidFill>
                <a:srgbClr val="984807"/>
              </a:solidFill>
              <a:latin typeface="Rockwell"/>
              <a:cs typeface="Rockwell"/>
            </a:endParaRPr>
          </a:p>
        </p:txBody>
      </p:sp>
      <p:sp>
        <p:nvSpPr>
          <p:cNvPr id="30" name="TextBox 29"/>
          <p:cNvSpPr txBox="1"/>
          <p:nvPr/>
        </p:nvSpPr>
        <p:spPr>
          <a:xfrm rot="20350832">
            <a:off x="2746170" y="400723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Rockwell"/>
                <a:cs typeface="Rockwell"/>
              </a:rPr>
              <a:t>MLD</a:t>
            </a:r>
            <a:endParaRPr lang="en-US" sz="1600" dirty="0">
              <a:latin typeface="Rockwell"/>
              <a:cs typeface="Rockwel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585577" y="655100"/>
            <a:ext cx="4772380" cy="4290796"/>
            <a:chOff x="2585577" y="655100"/>
            <a:chExt cx="4772380" cy="4290796"/>
          </a:xfrm>
        </p:grpSpPr>
        <p:sp>
          <p:nvSpPr>
            <p:cNvPr id="14" name="Notched Right Arrow 13"/>
            <p:cNvSpPr/>
            <p:nvPr/>
          </p:nvSpPr>
          <p:spPr>
            <a:xfrm rot="8295080">
              <a:off x="5340109" y="1548100"/>
              <a:ext cx="807741" cy="256029"/>
            </a:xfrm>
            <a:prstGeom prst="notchedRightArrow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Notched Right Arrow 14"/>
            <p:cNvSpPr/>
            <p:nvPr/>
          </p:nvSpPr>
          <p:spPr>
            <a:xfrm rot="16200000">
              <a:off x="3239734" y="3911434"/>
              <a:ext cx="807741" cy="256029"/>
            </a:xfrm>
            <a:prstGeom prst="notchedRightArrow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85577" y="4361120"/>
              <a:ext cx="18687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  <a:latin typeface="Rockwell"/>
                  <a:cs typeface="Rockwell"/>
                </a:rPr>
                <a:t>submonthly</a:t>
              </a:r>
              <a:endParaRPr lang="en-US" sz="1600" dirty="0" smtClean="0">
                <a:solidFill>
                  <a:srgbClr val="FF0000"/>
                </a:solidFill>
                <a:latin typeface="Rockwell"/>
                <a:cs typeface="Rockwell"/>
              </a:endParaRP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Rockwell"/>
                  <a:cs typeface="Rockwell"/>
                </a:rPr>
                <a:t>vertical advection</a:t>
              </a:r>
              <a:endParaRPr lang="en-US" sz="1600" dirty="0">
                <a:solidFill>
                  <a:srgbClr val="FF0000"/>
                </a:solidFill>
                <a:latin typeface="Rockwell"/>
                <a:cs typeface="Rockwel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89790" y="655100"/>
              <a:ext cx="1668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  <a:latin typeface="Rockwell"/>
                  <a:cs typeface="Rockwell"/>
                </a:rPr>
                <a:t>submonthly</a:t>
              </a:r>
              <a:r>
                <a:rPr lang="en-US" sz="1600" dirty="0" smtClean="0">
                  <a:solidFill>
                    <a:srgbClr val="FF0000"/>
                  </a:solidFill>
                  <a:latin typeface="Rockwell"/>
                  <a:cs typeface="Rockwell"/>
                </a:rPr>
                <a:t> meridional advection</a:t>
              </a:r>
              <a:endParaRPr lang="en-US" sz="1600" dirty="0">
                <a:solidFill>
                  <a:srgbClr val="FF0000"/>
                </a:solidFill>
                <a:latin typeface="Rockwell"/>
                <a:cs typeface="Rockwel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349532" y="937331"/>
            <a:ext cx="2383371" cy="3761930"/>
            <a:chOff x="3349532" y="937331"/>
            <a:chExt cx="2383371" cy="3761930"/>
          </a:xfrm>
        </p:grpSpPr>
        <p:sp>
          <p:nvSpPr>
            <p:cNvPr id="13" name="Right Arrow 12"/>
            <p:cNvSpPr/>
            <p:nvPr/>
          </p:nvSpPr>
          <p:spPr>
            <a:xfrm rot="16200000">
              <a:off x="4778664" y="3700976"/>
              <a:ext cx="686122" cy="271383"/>
            </a:xfrm>
            <a:prstGeom prst="rightArrow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08176" y="4114485"/>
              <a:ext cx="11247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monthly</a:t>
              </a:r>
            </a:p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upwelling</a:t>
              </a:r>
              <a:endParaRPr lang="en-US" sz="1600" dirty="0">
                <a:solidFill>
                  <a:srgbClr val="3366FF"/>
                </a:solidFill>
                <a:latin typeface="Rockwell"/>
                <a:cs typeface="Rockwel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8308790">
              <a:off x="2530598" y="1756265"/>
              <a:ext cx="19764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Monthly </a:t>
              </a:r>
              <a:r>
                <a:rPr lang="en-US" sz="1600" dirty="0" err="1" smtClean="0">
                  <a:solidFill>
                    <a:srgbClr val="3366FF"/>
                  </a:solidFill>
                  <a:latin typeface="Rockwell"/>
                  <a:cs typeface="Rockwell"/>
                </a:rPr>
                <a:t>merid</a:t>
              </a:r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 flux</a:t>
              </a:r>
              <a:endParaRPr lang="en-US" sz="1600" dirty="0">
                <a:solidFill>
                  <a:srgbClr val="3366FF"/>
                </a:solidFill>
                <a:latin typeface="Rockwell"/>
                <a:cs typeface="Rockwell"/>
              </a:endParaRPr>
            </a:p>
          </p:txBody>
        </p:sp>
        <p:sp>
          <p:nvSpPr>
            <p:cNvPr id="37" name="Up-Down Arrow 36"/>
            <p:cNvSpPr/>
            <p:nvPr/>
          </p:nvSpPr>
          <p:spPr>
            <a:xfrm rot="2220833">
              <a:off x="3817489" y="1415611"/>
              <a:ext cx="319425" cy="1238672"/>
            </a:xfrm>
            <a:prstGeom prst="upDownArrow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68332" y="254158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Rockwell"/>
                <a:cs typeface="Rockwell"/>
              </a:rPr>
              <a:t>2°S</a:t>
            </a:r>
            <a:endParaRPr lang="en-US" i="1" dirty="0">
              <a:latin typeface="Rockwell"/>
              <a:cs typeface="Rockwel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71818" y="133808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Rockwell"/>
                <a:cs typeface="Rockwell"/>
              </a:rPr>
              <a:t>2°N</a:t>
            </a:r>
            <a:endParaRPr lang="en-US" i="1" dirty="0">
              <a:latin typeface="Rockwell"/>
              <a:cs typeface="Rockwell"/>
            </a:endParaRPr>
          </a:p>
        </p:txBody>
      </p:sp>
      <p:sp>
        <p:nvSpPr>
          <p:cNvPr id="43" name="TextBox 42"/>
          <p:cNvSpPr txBox="1"/>
          <p:nvPr/>
        </p:nvSpPr>
        <p:spPr>
          <a:xfrm rot="18974230">
            <a:off x="5505497" y="2503969"/>
            <a:ext cx="1020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Rockwell"/>
                <a:cs typeface="Rockwell"/>
              </a:rPr>
              <a:t>Mixed layer</a:t>
            </a:r>
            <a:endParaRPr lang="en-US" sz="1200" dirty="0">
              <a:latin typeface="Rockwell"/>
              <a:cs typeface="Rockwel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4979" y="5008043"/>
            <a:ext cx="805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 Heating - net surface heat flux , </a:t>
            </a:r>
            <a:r>
              <a:rPr lang="en-US" dirty="0" err="1" smtClean="0">
                <a:latin typeface="Rockwell"/>
                <a:cs typeface="Rockwell"/>
              </a:rPr>
              <a:t>submonthly</a:t>
            </a:r>
            <a:r>
              <a:rPr lang="en-US" dirty="0" smtClean="0">
                <a:latin typeface="Rockwell"/>
                <a:cs typeface="Rockwell"/>
              </a:rPr>
              <a:t> meridional &amp; vertical advection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164107" y="2040546"/>
            <a:ext cx="4490093" cy="31508"/>
          </a:xfrm>
          <a:prstGeom prst="line">
            <a:avLst/>
          </a:prstGeom>
          <a:ln w="285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95004" y="1712297"/>
            <a:ext cx="105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Rockwell"/>
                <a:cs typeface="Rockwell"/>
              </a:rPr>
              <a:t>Equator</a:t>
            </a:r>
            <a:endParaRPr lang="en-US" i="1" dirty="0">
              <a:latin typeface="Rockwell"/>
              <a:cs typeface="Rockwell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688880" y="2793206"/>
            <a:ext cx="769875" cy="479445"/>
          </a:xfrm>
          <a:custGeom>
            <a:avLst/>
            <a:gdLst>
              <a:gd name="connsiteX0" fmla="*/ 0 w 853116"/>
              <a:gd name="connsiteY0" fmla="*/ 479445 h 479445"/>
              <a:gd name="connsiteX1" fmla="*/ 272133 w 853116"/>
              <a:gd name="connsiteY1" fmla="*/ 77748 h 479445"/>
              <a:gd name="connsiteX2" fmla="*/ 764565 w 853116"/>
              <a:gd name="connsiteY2" fmla="*/ 12958 h 479445"/>
              <a:gd name="connsiteX3" fmla="*/ 803441 w 853116"/>
              <a:gd name="connsiteY3" fmla="*/ 12958 h 47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116" h="479445">
                <a:moveTo>
                  <a:pt x="0" y="479445"/>
                </a:moveTo>
                <a:cubicBezTo>
                  <a:pt x="72353" y="317470"/>
                  <a:pt x="144706" y="155496"/>
                  <a:pt x="272133" y="77748"/>
                </a:cubicBezTo>
                <a:cubicBezTo>
                  <a:pt x="399560" y="0"/>
                  <a:pt x="676014" y="23756"/>
                  <a:pt x="764565" y="12958"/>
                </a:cubicBezTo>
                <a:cubicBezTo>
                  <a:pt x="853116" y="2160"/>
                  <a:pt x="803441" y="12958"/>
                  <a:pt x="803441" y="1295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33568" y="4179729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5584" y="789565"/>
            <a:ext cx="1737375" cy="1219733"/>
            <a:chOff x="3835584" y="789565"/>
            <a:chExt cx="1737375" cy="1219733"/>
          </a:xfrm>
        </p:grpSpPr>
        <p:sp>
          <p:nvSpPr>
            <p:cNvPr id="35" name="TextBox 34"/>
            <p:cNvSpPr txBox="1"/>
            <p:nvPr/>
          </p:nvSpPr>
          <p:spPr>
            <a:xfrm>
              <a:off x="3835584" y="789565"/>
              <a:ext cx="1737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Rockwell"/>
                  <a:cs typeface="Rockwell"/>
                </a:rPr>
                <a:t>surface heat flux</a:t>
              </a:r>
              <a:endParaRPr lang="en-US" sz="1600" dirty="0">
                <a:solidFill>
                  <a:srgbClr val="FF0000"/>
                </a:solidFill>
                <a:latin typeface="Rockwell"/>
                <a:cs typeface="Rockwell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4231423" y="1407101"/>
              <a:ext cx="933010" cy="2713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547104" y="2803123"/>
            <a:ext cx="1442191" cy="1457609"/>
            <a:chOff x="3547104" y="2803123"/>
            <a:chExt cx="1442191" cy="1457609"/>
          </a:xfrm>
        </p:grpSpPr>
        <p:sp>
          <p:nvSpPr>
            <p:cNvPr id="31" name="TextBox 30"/>
            <p:cNvSpPr txBox="1"/>
            <p:nvPr/>
          </p:nvSpPr>
          <p:spPr>
            <a:xfrm>
              <a:off x="3547104" y="2803123"/>
              <a:ext cx="1442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366FF"/>
                  </a:solidFill>
                  <a:latin typeface="Rockwell"/>
                  <a:cs typeface="Rockwell"/>
                </a:rPr>
                <a:t>t</a:t>
              </a:r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otal diffusive</a:t>
              </a:r>
            </a:p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Rockwell"/>
                  <a:cs typeface="Rockwell"/>
                </a:rPr>
                <a:t>heat flux</a:t>
              </a:r>
              <a:endParaRPr lang="en-US" sz="1600" dirty="0">
                <a:solidFill>
                  <a:srgbClr val="3366FF"/>
                </a:solidFill>
                <a:latin typeface="Rockwell"/>
                <a:cs typeface="Rockwell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3757498" y="3658535"/>
              <a:ext cx="933010" cy="271383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35000" y="5588000"/>
            <a:ext cx="840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Rockwell"/>
                <a:cs typeface="Rockwell"/>
              </a:rPr>
              <a:t>Cooling – downward diffusive flux, monthly upwelling, monthly </a:t>
            </a:r>
            <a:r>
              <a:rPr lang="en-US" dirty="0" err="1" smtClean="0">
                <a:latin typeface="Rockwell"/>
                <a:cs typeface="Rockwell"/>
              </a:rPr>
              <a:t>meridional</a:t>
            </a:r>
            <a:r>
              <a:rPr lang="en-US" dirty="0" smtClean="0">
                <a:latin typeface="Rockwell"/>
                <a:cs typeface="Rockwell"/>
              </a:rPr>
              <a:t> flux divergence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4080" y="2128790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Rockwell"/>
                <a:cs typeface="Rockwell"/>
              </a:rPr>
              <a:t>140°W</a:t>
            </a:r>
            <a:endParaRPr lang="en-US" sz="1200" i="1" dirty="0">
              <a:latin typeface="Rockwell"/>
              <a:cs typeface="Rockwel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1479" y="2089877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latin typeface="Rockwell"/>
                <a:cs typeface="Rockwell"/>
              </a:rPr>
              <a:t>100°W</a:t>
            </a:r>
            <a:endParaRPr lang="en-US" sz="1200" i="1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4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5E13AD"/>
                </a:solidFill>
                <a:latin typeface="Rockwell" charset="0"/>
                <a:ea typeface="Rockwell" charset="0"/>
                <a:cs typeface="Rockwell" charset="0"/>
              </a:rPr>
              <a:t>Approximate the stationary 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075" y="1153631"/>
            <a:ext cx="787872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Estimating a temporally varying ML heat budget is complex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Needs to approximate the ML volume with ML changes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Exact formulation of the entrained/detrained water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smtClean="0">
                <a:solidFill>
                  <a:srgbClr val="0000FF"/>
                </a:solidFill>
              </a:rPr>
              <a:t>monthly </a:t>
            </a:r>
            <a:r>
              <a:rPr lang="en-US" b="1" dirty="0">
                <a:solidFill>
                  <a:srgbClr val="0000FF"/>
                </a:solidFill>
              </a:rPr>
              <a:t>means are commonly available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We estimate the exact heat budget of an hourly varying ML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A stationary ML simplifies the heat budget 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It eliminates the entrainment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Same ML volume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May be less representative of the average mix of processes affecting SST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How to define a relevant stationary ML that approximates the fully varying ML?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>
              <a:solidFill>
                <a:srgbClr val="0A0FC4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>
              <a:solidFill>
                <a:srgbClr val="0A0FC4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7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5E13AD"/>
                </a:solidFill>
                <a:latin typeface="Rockwell" charset="0"/>
                <a:ea typeface="Rockwell" charset="0"/>
                <a:cs typeface="Rockwell" charset="0"/>
              </a:rPr>
              <a:t>Choosing the ML depth for </a:t>
            </a:r>
            <a:r>
              <a:rPr lang="en-US" sz="2800" b="1" u="sng" dirty="0" smtClean="0">
                <a:solidFill>
                  <a:srgbClr val="5E13AD"/>
                </a:solidFill>
                <a:latin typeface="Rockwell" charset="0"/>
                <a:ea typeface="Rockwell" charset="0"/>
                <a:cs typeface="Rockwell" charset="0"/>
              </a:rPr>
              <a:t>the </a:t>
            </a:r>
            <a:r>
              <a:rPr lang="en-US" sz="2800" b="1" u="sng" dirty="0">
                <a:solidFill>
                  <a:srgbClr val="5E13AD"/>
                </a:solidFill>
                <a:latin typeface="Rockwell" charset="0"/>
                <a:ea typeface="Rockwell" charset="0"/>
                <a:cs typeface="Rockwell" charset="0"/>
              </a:rPr>
              <a:t>heat budget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6" y="1047305"/>
            <a:ext cx="7328788" cy="4525963"/>
          </a:xfrm>
        </p:spPr>
      </p:pic>
      <p:sp>
        <p:nvSpPr>
          <p:cNvPr id="5" name="Oval 4"/>
          <p:cNvSpPr/>
          <p:nvPr/>
        </p:nvSpPr>
        <p:spPr>
          <a:xfrm>
            <a:off x="1169580" y="3019643"/>
            <a:ext cx="1063256" cy="382772"/>
          </a:xfrm>
          <a:prstGeom prst="ellipse">
            <a:avLst/>
          </a:prstGeom>
          <a:noFill/>
          <a:ln w="19050">
            <a:solidFill>
              <a:srgbClr val="BD1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05023" y="4203408"/>
            <a:ext cx="1063256" cy="382772"/>
          </a:xfrm>
          <a:prstGeom prst="ellipse">
            <a:avLst/>
          </a:prstGeom>
          <a:noFill/>
          <a:ln w="19050">
            <a:solidFill>
              <a:srgbClr val="BD1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5650" y="1821708"/>
            <a:ext cx="1063256" cy="382772"/>
          </a:xfrm>
          <a:prstGeom prst="ellipse">
            <a:avLst/>
          </a:prstGeom>
          <a:noFill/>
          <a:ln w="19050">
            <a:solidFill>
              <a:srgbClr val="BD1FB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266" y="572437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Due to </a:t>
            </a:r>
            <a:r>
              <a:rPr lang="en-US" sz="2000" b="1" dirty="0" smtClean="0">
                <a:solidFill>
                  <a:srgbClr val="0000FF"/>
                </a:solidFill>
              </a:rPr>
              <a:t>skewed </a:t>
            </a:r>
            <a:r>
              <a:rPr lang="en-US" sz="2000" b="1" dirty="0">
                <a:solidFill>
                  <a:srgbClr val="0000FF"/>
                </a:solidFill>
              </a:rPr>
              <a:t>ML </a:t>
            </a:r>
            <a:r>
              <a:rPr lang="en-US" sz="2000" b="1" dirty="0" smtClean="0">
                <a:solidFill>
                  <a:srgbClr val="0000FF"/>
                </a:solidFill>
              </a:rPr>
              <a:t>in eastern </a:t>
            </a:r>
            <a:r>
              <a:rPr lang="en-US" sz="2000" b="1" dirty="0">
                <a:solidFill>
                  <a:srgbClr val="0000FF"/>
                </a:solidFill>
              </a:rPr>
              <a:t>equatorial Pacific, a deeper density criterion difference (0.3 kg/m</a:t>
            </a:r>
            <a:r>
              <a:rPr lang="en-US" sz="2000" b="1" baseline="30000" dirty="0">
                <a:solidFill>
                  <a:srgbClr val="0000FF"/>
                </a:solidFill>
              </a:rPr>
              <a:t>3</a:t>
            </a:r>
            <a:r>
              <a:rPr lang="en-US" sz="2000" b="1" dirty="0">
                <a:solidFill>
                  <a:srgbClr val="0000FF"/>
                </a:solidFill>
              </a:rPr>
              <a:t> compared to 0.125 kg/m</a:t>
            </a:r>
            <a:r>
              <a:rPr lang="en-US" sz="2000" b="1" baseline="30000" dirty="0">
                <a:solidFill>
                  <a:srgbClr val="0000FF"/>
                </a:solidFill>
              </a:rPr>
              <a:t>3</a:t>
            </a:r>
            <a:r>
              <a:rPr lang="en-US" sz="2000" b="1" dirty="0">
                <a:solidFill>
                  <a:srgbClr val="0000FF"/>
                </a:solidFill>
              </a:rPr>
              <a:t>) approximates the mean </a:t>
            </a:r>
            <a:r>
              <a:rPr lang="en-US" sz="2000" b="1" dirty="0" smtClean="0">
                <a:solidFill>
                  <a:srgbClr val="0000FF"/>
                </a:solidFill>
              </a:rPr>
              <a:t>monthly varying ML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rticalDiffFlux_SSTCorr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4506" r="51446" b="51174"/>
          <a:stretch>
            <a:fillRect/>
          </a:stretch>
        </p:blipFill>
        <p:spPr>
          <a:xfrm>
            <a:off x="-464583" y="1101267"/>
            <a:ext cx="6972065" cy="38301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9890"/>
            <a:ext cx="9151684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5E13AD"/>
                </a:solidFill>
                <a:latin typeface="Rockwell"/>
                <a:cs typeface="Rockwell"/>
              </a:rPr>
              <a:t>Surface </a:t>
            </a:r>
            <a:r>
              <a:rPr lang="en-US" sz="3200" b="1" u="sng" dirty="0">
                <a:solidFill>
                  <a:srgbClr val="5E13AD"/>
                </a:solidFill>
                <a:latin typeface="Rockwell"/>
                <a:cs typeface="Rockwell"/>
              </a:rPr>
              <a:t>Mixed Layer, and Deeper Layer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731807" y="2023011"/>
            <a:ext cx="1109749" cy="113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57713" y="2519721"/>
            <a:ext cx="239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ckwell"/>
                <a:cs typeface="Rockwell"/>
              </a:rPr>
              <a:t>Annual mean</a:t>
            </a:r>
          </a:p>
          <a:p>
            <a:r>
              <a:rPr lang="en-US" sz="1600" dirty="0" smtClean="0">
                <a:latin typeface="Rockwell"/>
                <a:cs typeface="Rockwell"/>
              </a:rPr>
              <a:t>surface layer</a:t>
            </a:r>
            <a:endParaRPr lang="en-US" sz="1600" dirty="0">
              <a:latin typeface="Rockwell"/>
              <a:cs typeface="Rockwel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95800" y="4241800"/>
            <a:ext cx="1051560" cy="2931"/>
          </a:xfrm>
          <a:prstGeom prst="straightConnector1">
            <a:avLst/>
          </a:prstGeom>
          <a:ln>
            <a:solidFill>
              <a:srgbClr val="BD1FB7"/>
            </a:solidFill>
            <a:prstDash val="sysDash"/>
            <a:headEnd type="triangl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875526" y="1101266"/>
            <a:ext cx="966028" cy="6804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3938" y="800985"/>
            <a:ext cx="232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Rockwell"/>
                <a:cs typeface="Rockwell"/>
              </a:rPr>
              <a:t>Layer of downward </a:t>
            </a:r>
            <a:r>
              <a:rPr lang="en-US" sz="1600" smtClean="0">
                <a:solidFill>
                  <a:srgbClr val="3366FF"/>
                </a:solidFill>
                <a:latin typeface="Rockwell"/>
                <a:cs typeface="Rockwell"/>
              </a:rPr>
              <a:t>diverging diffusive heat </a:t>
            </a:r>
            <a:r>
              <a:rPr lang="en-US" sz="1600" dirty="0" smtClean="0">
                <a:solidFill>
                  <a:srgbClr val="3366FF"/>
                </a:solidFill>
                <a:latin typeface="Rockwell"/>
                <a:cs typeface="Rockwell"/>
              </a:rPr>
              <a:t>flux</a:t>
            </a:r>
            <a:endParaRPr lang="en-US" sz="1600" dirty="0">
              <a:solidFill>
                <a:srgbClr val="3366FF"/>
              </a:solidFill>
              <a:latin typeface="Rockwell"/>
              <a:cs typeface="Rockwel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071131" y="2285987"/>
            <a:ext cx="1770423" cy="3957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50029" y="1811283"/>
            <a:ext cx="262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Rockwell"/>
                <a:cs typeface="Rockwell"/>
              </a:rPr>
              <a:t>Layer of converging flux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4170508" y="3581179"/>
            <a:ext cx="2671047" cy="6635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27147" y="3872736"/>
            <a:ext cx="2416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A11A"/>
                </a:solidFill>
                <a:latin typeface="Rockwell"/>
                <a:cs typeface="Rockwell"/>
              </a:rPr>
              <a:t>Deeper annual mean layer that subsumes most of the vertical diffusive flux</a:t>
            </a:r>
            <a:endParaRPr lang="en-US" sz="1600" dirty="0">
              <a:solidFill>
                <a:srgbClr val="17A11A"/>
              </a:solidFill>
              <a:latin typeface="Rockwell"/>
              <a:cs typeface="Rockwel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7360" y="5038587"/>
            <a:ext cx="355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 Vertical diffusivity transports heat down the vertical temperature gradient, cooling the surface and heating the subsurface above the thermocline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441" y="4681867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5448" y="3939931"/>
            <a:ext cx="53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B02D9"/>
                </a:solidFill>
              </a:rPr>
              <a:t>ECT</a:t>
            </a:r>
            <a:endParaRPr lang="en-US" b="1" dirty="0">
              <a:solidFill>
                <a:srgbClr val="CB02D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000" y="1219200"/>
            <a:ext cx="431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1905" y="1106063"/>
            <a:ext cx="5493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ckwell" charset="0"/>
                <a:ea typeface="Rockwell" charset="0"/>
                <a:cs typeface="Rockwell" charset="0"/>
              </a:rPr>
              <a:t>Equatorial section of the mean vertical diffusive heating (K/year)</a:t>
            </a:r>
            <a:endParaRPr lang="en-US" sz="1400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" r="50833" b="52384"/>
          <a:stretch/>
        </p:blipFill>
        <p:spPr>
          <a:xfrm>
            <a:off x="12590" y="3333508"/>
            <a:ext cx="5324223" cy="3470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8646" y="2054909"/>
            <a:ext cx="2190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Highly correlated with SST</a:t>
            </a:r>
            <a:endParaRPr lang="en-US" sz="1200" b="1" dirty="0">
              <a:solidFill>
                <a:srgbClr val="FF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5605" y="2849530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Contains the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dBiasThinML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263" r="-6263" b="32785"/>
          <a:stretch>
            <a:fillRect/>
          </a:stretch>
        </p:blipFill>
        <p:spPr>
          <a:xfrm>
            <a:off x="-305568" y="926086"/>
            <a:ext cx="9766686" cy="3610347"/>
          </a:xfrm>
        </p:spPr>
      </p:pic>
      <p:sp>
        <p:nvSpPr>
          <p:cNvPr id="10" name="TextBox 9"/>
          <p:cNvSpPr txBox="1"/>
          <p:nvPr/>
        </p:nvSpPr>
        <p:spPr>
          <a:xfrm>
            <a:off x="5785055" y="2675626"/>
            <a:ext cx="1546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660066"/>
                </a:solidFill>
                <a:latin typeface="Rockwell"/>
                <a:cs typeface="Rockwell"/>
              </a:rPr>
              <a:t>Submonthly</a:t>
            </a:r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 heating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1739" y="2992859"/>
            <a:ext cx="1286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Monthly cooling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0227" y="1256512"/>
            <a:ext cx="2932303" cy="168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3844014" y="4600758"/>
            <a:ext cx="2920584" cy="401678"/>
            <a:chOff x="3844014" y="5896158"/>
            <a:chExt cx="2920584" cy="401678"/>
          </a:xfrm>
        </p:grpSpPr>
        <p:sp>
          <p:nvSpPr>
            <p:cNvPr id="16" name="TextBox 15"/>
            <p:cNvSpPr txBox="1"/>
            <p:nvPr/>
          </p:nvSpPr>
          <p:spPr>
            <a:xfrm>
              <a:off x="4974586" y="5943089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K/year 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790664" y="6134244"/>
              <a:ext cx="5669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170015" y="6132656"/>
              <a:ext cx="56179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64516" y="5928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4014" y="5896158"/>
              <a:ext cx="25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47570" y="10217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27068" y="1080089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pic>
        <p:nvPicPr>
          <p:cNvPr id="25" name="Picture 24" descr="SSTBias_map.png"/>
          <p:cNvPicPr>
            <a:picLocks noChangeAspect="1"/>
          </p:cNvPicPr>
          <p:nvPr/>
        </p:nvPicPr>
        <p:blipFill>
          <a:blip r:embed="rId4"/>
          <a:srcRect b="51341"/>
          <a:stretch>
            <a:fillRect/>
          </a:stretch>
        </p:blipFill>
        <p:spPr>
          <a:xfrm>
            <a:off x="0" y="4799394"/>
            <a:ext cx="2980790" cy="20442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85120" y="5803900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660066"/>
                </a:solidFill>
              </a:rPr>
              <a:t>ECT</a:t>
            </a:r>
            <a:endParaRPr lang="en-US" sz="900" b="1" dirty="0">
              <a:solidFill>
                <a:srgbClr val="66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35887" y="1960306"/>
            <a:ext cx="1198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Model diagnosed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33764" y="3047546"/>
            <a:ext cx="57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Offline 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49942" y="4115750"/>
            <a:ext cx="57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Offline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4263" y="551460"/>
            <a:ext cx="172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FLOR (30 years)</a:t>
            </a:r>
            <a:endParaRPr lang="en-US" dirty="0"/>
          </a:p>
        </p:txBody>
      </p:sp>
      <p:pic>
        <p:nvPicPr>
          <p:cNvPr id="31" name="Content Placeholder 3" descr="ColdBiasThinML.png"/>
          <p:cNvPicPr>
            <a:picLocks noChangeAspect="1"/>
          </p:cNvPicPr>
          <p:nvPr/>
        </p:nvPicPr>
        <p:blipFill>
          <a:blip r:embed="rId3"/>
          <a:srcRect l="47595" t="93761" r="34384" b="1593"/>
          <a:stretch>
            <a:fillRect/>
          </a:stretch>
        </p:blipFill>
        <p:spPr>
          <a:xfrm>
            <a:off x="4082404" y="926086"/>
            <a:ext cx="1564161" cy="24955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4959" y="926086"/>
            <a:ext cx="166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Rockwell"/>
                <a:cs typeface="Rockwell"/>
              </a:rPr>
              <a:t>Ray et al (in prep)</a:t>
            </a:r>
            <a:endParaRPr lang="en-US" sz="1400" i="1" dirty="0">
              <a:latin typeface="Rockwell"/>
              <a:cs typeface="Rockwel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0527" y="1401393"/>
            <a:ext cx="2907792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80527" y="1500880"/>
            <a:ext cx="1828800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03180" y="2294983"/>
            <a:ext cx="457200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60724" y="2033024"/>
            <a:ext cx="1097280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32285" y="1765337"/>
            <a:ext cx="320040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79205" y="2832682"/>
            <a:ext cx="457200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75589" y="3092449"/>
            <a:ext cx="877824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25992" y="2994055"/>
            <a:ext cx="1527048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55536" y="3528014"/>
            <a:ext cx="301752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60614" y="3627538"/>
            <a:ext cx="393192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95229" y="3898769"/>
            <a:ext cx="457200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11549" y="3799042"/>
            <a:ext cx="740658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64594" y="4064049"/>
            <a:ext cx="694939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97111" y="4160804"/>
            <a:ext cx="457200" cy="4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967221" y="4460840"/>
            <a:ext cx="6661735" cy="367613"/>
            <a:chOff x="1901081" y="2826420"/>
            <a:chExt cx="6661735" cy="367613"/>
          </a:xfrm>
        </p:grpSpPr>
        <p:sp>
          <p:nvSpPr>
            <p:cNvPr id="52" name="TextBox 51"/>
            <p:cNvSpPr txBox="1"/>
            <p:nvPr/>
          </p:nvSpPr>
          <p:spPr>
            <a:xfrm>
              <a:off x="3427856" y="2855479"/>
              <a:ext cx="455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-15</a:t>
              </a:r>
              <a:endParaRPr lang="en-US" sz="16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1081" y="2855479"/>
              <a:ext cx="455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-30</a:t>
              </a:r>
              <a:endParaRPr lang="en-US" sz="16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28112" y="2855479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15</a:t>
              </a:r>
              <a:endParaRPr lang="en-US" sz="16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70160" y="284640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30</a:t>
              </a:r>
              <a:endParaRPr lang="en-US" sz="1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82061" y="2826420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</p:grpSp>
      <p:sp>
        <p:nvSpPr>
          <p:cNvPr id="49" name="Title 1"/>
          <p:cNvSpPr txBox="1">
            <a:spLocks/>
          </p:cNvSpPr>
          <p:nvPr/>
        </p:nvSpPr>
        <p:spPr>
          <a:xfrm>
            <a:off x="181422" y="-340326"/>
            <a:ext cx="89625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>
                <a:solidFill>
                  <a:srgbClr val="5E13AD"/>
                </a:solidFill>
                <a:latin typeface="Rockwell"/>
                <a:cs typeface="Rockwell"/>
              </a:rPr>
              <a:t>Surface Mixed Layer Heat Budget</a:t>
            </a:r>
            <a:endParaRPr lang="en-US" sz="3200" b="1" u="sng" dirty="0">
              <a:solidFill>
                <a:srgbClr val="5E13AD"/>
              </a:solidFill>
              <a:latin typeface="Rockwell"/>
              <a:cs typeface="Rockwel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69337" y="2222082"/>
            <a:ext cx="1447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solidFill>
                  <a:srgbClr val="660066"/>
                </a:solidFill>
                <a:latin typeface="Rockwell"/>
                <a:cs typeface="Rockwell"/>
              </a:rPr>
              <a:t>Additional cooling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0827" y="1749246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Dominant cooling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8904" y="1225051"/>
            <a:ext cx="151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60066"/>
                </a:solidFill>
                <a:latin typeface="Rockwell"/>
                <a:cs typeface="Rockwell"/>
              </a:rPr>
              <a:t>Net surface heating</a:t>
            </a:r>
            <a:endParaRPr lang="en-US" sz="1200" i="1" dirty="0">
              <a:solidFill>
                <a:srgbClr val="660066"/>
              </a:solidFill>
              <a:latin typeface="Rockwell"/>
              <a:cs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591" y="5069711"/>
            <a:ext cx="609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Rockwell" charset="0"/>
                <a:ea typeface="Rockwell" charset="0"/>
                <a:cs typeface="Rockwell" charset="0"/>
              </a:rPr>
              <a:t>H</a:t>
            </a:r>
            <a:r>
              <a:rPr lang="en-US" sz="1600" dirty="0" smtClean="0">
                <a:latin typeface="Rockwell" charset="0"/>
                <a:ea typeface="Rockwell" charset="0"/>
                <a:cs typeface="Rockwell" charset="0"/>
              </a:rPr>
              <a:t>eating - net surface heat flux (mainly) + </a:t>
            </a:r>
            <a:r>
              <a:rPr lang="en-US" sz="1600" dirty="0" err="1" smtClean="0">
                <a:latin typeface="Rockwell" charset="0"/>
                <a:ea typeface="Rockwell" charset="0"/>
                <a:cs typeface="Rockwell" charset="0"/>
              </a:rPr>
              <a:t>submonthly</a:t>
            </a:r>
            <a:r>
              <a:rPr lang="en-US" sz="1600" dirty="0" smtClean="0">
                <a:latin typeface="Rockwell" charset="0"/>
                <a:ea typeface="Rockwell" charset="0"/>
                <a:cs typeface="Rockwell" charset="0"/>
              </a:rPr>
              <a:t> advection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Rockwell" charset="0"/>
                <a:ea typeface="Rockwell" charset="0"/>
                <a:cs typeface="Rockwell" charset="0"/>
              </a:rPr>
              <a:t>C</a:t>
            </a:r>
            <a:r>
              <a:rPr lang="en-US" sz="1600" dirty="0" smtClean="0">
                <a:latin typeface="Rockwell" charset="0"/>
                <a:ea typeface="Rockwell" charset="0"/>
                <a:cs typeface="Rockwell" charset="0"/>
              </a:rPr>
              <a:t>ooling - vertical diffusion (mainly) + monthly advection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Rockwell" charset="0"/>
                <a:ea typeface="Rockwell" charset="0"/>
                <a:cs typeface="Rockwell" charset="0"/>
              </a:rPr>
              <a:t>Monthly </a:t>
            </a:r>
            <a:r>
              <a:rPr lang="en-US" sz="1600" dirty="0" err="1" smtClean="0">
                <a:latin typeface="Rockwell" charset="0"/>
                <a:ea typeface="Rockwell" charset="0"/>
                <a:cs typeface="Rockwell" charset="0"/>
              </a:rPr>
              <a:t>advective</a:t>
            </a:r>
            <a:r>
              <a:rPr lang="en-US" sz="1600" dirty="0" smtClean="0">
                <a:latin typeface="Rockwell" charset="0"/>
                <a:ea typeface="Rockwell" charset="0"/>
                <a:cs typeface="Rockwell" charset="0"/>
              </a:rPr>
              <a:t> cooling is countered by </a:t>
            </a:r>
            <a:r>
              <a:rPr lang="en-US" sz="1600" dirty="0" err="1" smtClean="0">
                <a:latin typeface="Rockwell" charset="0"/>
                <a:ea typeface="Rockwell" charset="0"/>
                <a:cs typeface="Rockwell" charset="0"/>
              </a:rPr>
              <a:t>submonthly</a:t>
            </a:r>
            <a:r>
              <a:rPr lang="en-US" sz="1600" dirty="0" smtClean="0">
                <a:latin typeface="Rockwell" charset="0"/>
                <a:ea typeface="Rockwell" charset="0"/>
                <a:cs typeface="Rockwell" charset="0"/>
              </a:rPr>
              <a:t> heating from TIWs</a:t>
            </a:r>
            <a:endParaRPr lang="en-US" sz="1600" dirty="0">
              <a:latin typeface="Rockwell" charset="0"/>
              <a:ea typeface="Rockwell" charset="0"/>
              <a:cs typeface="Rockwel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2005</Words>
  <Application>Microsoft Macintosh PowerPoint</Application>
  <PresentationFormat>On-screen Show (4:3)</PresentationFormat>
  <Paragraphs>290</Paragraphs>
  <Slides>25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Grande</vt:lpstr>
      <vt:lpstr>Mangal</vt:lpstr>
      <vt:lpstr>Rockwell</vt:lpstr>
      <vt:lpstr>Office Theme</vt:lpstr>
      <vt:lpstr>Equation</vt:lpstr>
      <vt:lpstr>Heat Budget of the Equatorial Pacific Cold Tongue in the GFDL FLOR Global Coupled GCM</vt:lpstr>
      <vt:lpstr>What sets the climatological SST of the Pacific cold tongue?</vt:lpstr>
      <vt:lpstr>Mean SST biases in FLOR &amp; FLOR-FA</vt:lpstr>
      <vt:lpstr>GFDL CM2.5-FLOR</vt:lpstr>
      <vt:lpstr>Schematic of physical processes in ECT</vt:lpstr>
      <vt:lpstr>Approximate the stationary ML</vt:lpstr>
      <vt:lpstr>Choosing the ML depth for the heat budget</vt:lpstr>
      <vt:lpstr>Surface Mixed Layer, and Deeper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 of physical processes in ECT</vt:lpstr>
      <vt:lpstr>TIWs in observation and FLOR, FLOR-FA</vt:lpstr>
      <vt:lpstr>Temporal variation in FLOR ML Heat Budget –ECT </vt:lpstr>
      <vt:lpstr>Summary</vt:lpstr>
      <vt:lpstr>PowerPoint Presentation</vt:lpstr>
      <vt:lpstr>Mixed layer depth: Obs vs. FLOR</vt:lpstr>
      <vt:lpstr>Mixed layer heat budget</vt:lpstr>
      <vt:lpstr>PowerPoint Presentation</vt:lpstr>
      <vt:lpstr>Diurnal mixed layer heat budget</vt:lpstr>
      <vt:lpstr>PowerPoint Presentation</vt:lpstr>
      <vt:lpstr>PowerPoint Presentation</vt:lpstr>
      <vt:lpstr>Nighttime vertical diffusion accumulates</vt:lpstr>
    </vt:vector>
  </TitlesOfParts>
  <Company>texas a&amp;m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Budget of the Equatorial Cold Tongue in GFDL FLOR Global Coupled Model</dc:title>
  <dc:creator>Sulagna Ray</dc:creator>
  <cp:lastModifiedBy>Sulagna Ray</cp:lastModifiedBy>
  <cp:revision>156</cp:revision>
  <cp:lastPrinted>2017-01-18T21:58:49Z</cp:lastPrinted>
  <dcterms:created xsi:type="dcterms:W3CDTF">2017-04-19T14:56:40Z</dcterms:created>
  <dcterms:modified xsi:type="dcterms:W3CDTF">2017-06-22T00:12:11Z</dcterms:modified>
</cp:coreProperties>
</file>